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31"/>
  </p:notesMasterIdLst>
  <p:handoutMasterIdLst>
    <p:handoutMasterId r:id="rId32"/>
  </p:handoutMasterIdLst>
  <p:sldIdLst>
    <p:sldId id="256" r:id="rId2"/>
    <p:sldId id="299" r:id="rId3"/>
    <p:sldId id="300" r:id="rId4"/>
    <p:sldId id="301" r:id="rId5"/>
    <p:sldId id="302" r:id="rId6"/>
    <p:sldId id="259" r:id="rId7"/>
    <p:sldId id="260" r:id="rId8"/>
    <p:sldId id="261" r:id="rId9"/>
    <p:sldId id="264" r:id="rId10"/>
    <p:sldId id="294" r:id="rId11"/>
    <p:sldId id="267" r:id="rId12"/>
    <p:sldId id="268" r:id="rId13"/>
    <p:sldId id="269" r:id="rId14"/>
    <p:sldId id="270" r:id="rId15"/>
    <p:sldId id="271" r:id="rId16"/>
    <p:sldId id="303" r:id="rId17"/>
    <p:sldId id="304" r:id="rId18"/>
    <p:sldId id="306" r:id="rId19"/>
    <p:sldId id="307" r:id="rId20"/>
    <p:sldId id="297" r:id="rId21"/>
    <p:sldId id="298" r:id="rId22"/>
    <p:sldId id="308" r:id="rId23"/>
    <p:sldId id="274" r:id="rId24"/>
    <p:sldId id="278" r:id="rId25"/>
    <p:sldId id="283" r:id="rId26"/>
    <p:sldId id="287" r:id="rId27"/>
    <p:sldId id="290" r:id="rId28"/>
    <p:sldId id="293" r:id="rId29"/>
    <p:sldId id="30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48" y="5586"/>
    </p:cViewPr>
  </p:outlineViewPr>
  <p:notesTextViewPr>
    <p:cViewPr>
      <p:scale>
        <a:sx n="100" d="100"/>
        <a:sy n="100" d="100"/>
      </p:scale>
      <p:origin x="0" y="0"/>
    </p:cViewPr>
  </p:notesTextViewPr>
  <p:sorterViewPr>
    <p:cViewPr>
      <p:scale>
        <a:sx n="66" d="100"/>
        <a:sy n="66" d="100"/>
      </p:scale>
      <p:origin x="0" y="13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66EDA4-0DE2-497F-80C5-96569E8A69E3}" type="datetimeFigureOut">
              <a:rPr lang="en-US" smtClean="0"/>
              <a:pPr/>
              <a:t>7/3/2012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22BA0F-62D3-4EFE-B71A-AD621519000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457351-0F85-4946-B8BC-12190994AE95}" type="datetimeFigureOut">
              <a:rPr lang="en-US" smtClean="0"/>
              <a:t>7/3/2012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EF554-563D-4A60-88B7-8C87B437926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56EF554-563D-4A60-88B7-8C87B437926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C22D0D8-1343-4BAC-8EEC-816F860665B1}" type="datetimeFigureOut">
              <a:rPr lang="en-US" smtClean="0"/>
              <a:pPr/>
              <a:t>7/3/2012</a:t>
            </a:fld>
            <a:endParaRPr lang="en-US"/>
          </a:p>
        </p:txBody>
      </p:sp>
      <p:sp>
        <p:nvSpPr>
          <p:cNvPr id="16" name="Slide Number Placeholder 15"/>
          <p:cNvSpPr>
            <a:spLocks noGrp="1"/>
          </p:cNvSpPr>
          <p:nvPr>
            <p:ph type="sldNum" sz="quarter" idx="11"/>
          </p:nvPr>
        </p:nvSpPr>
        <p:spPr/>
        <p:txBody>
          <a:bodyPr/>
          <a:lstStyle/>
          <a:p>
            <a:fld id="{0BEA55DD-F6D7-4431-8C3B-174D0CBC13D3}"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22D0D8-1343-4BAC-8EEC-816F860665B1}"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A55DD-F6D7-4431-8C3B-174D0CBC13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22D0D8-1343-4BAC-8EEC-816F860665B1}"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A55DD-F6D7-4431-8C3B-174D0CBC13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C22D0D8-1343-4BAC-8EEC-816F860665B1}" type="datetimeFigureOut">
              <a:rPr lang="en-US" smtClean="0"/>
              <a:pPr/>
              <a:t>7/3/2012</a:t>
            </a:fld>
            <a:endParaRPr lang="en-US"/>
          </a:p>
        </p:txBody>
      </p:sp>
      <p:sp>
        <p:nvSpPr>
          <p:cNvPr id="15" name="Slide Number Placeholder 14"/>
          <p:cNvSpPr>
            <a:spLocks noGrp="1"/>
          </p:cNvSpPr>
          <p:nvPr>
            <p:ph type="sldNum" sz="quarter" idx="15"/>
          </p:nvPr>
        </p:nvSpPr>
        <p:spPr/>
        <p:txBody>
          <a:bodyPr/>
          <a:lstStyle>
            <a:lvl1pPr algn="ctr">
              <a:defRPr/>
            </a:lvl1pPr>
          </a:lstStyle>
          <a:p>
            <a:fld id="{0BEA55DD-F6D7-4431-8C3B-174D0CBC13D3}"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22D0D8-1343-4BAC-8EEC-816F860665B1}" type="datetimeFigureOut">
              <a:rPr lang="en-US" smtClean="0"/>
              <a:pPr/>
              <a:t>7/3/2012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A55DD-F6D7-4431-8C3B-174D0CBC13D3}"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22D0D8-1343-4BAC-8EEC-816F860665B1}" type="datetimeFigureOut">
              <a:rPr lang="en-US" smtClean="0"/>
              <a:pPr/>
              <a:t>7/3/2012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A55DD-F6D7-4431-8C3B-174D0CBC13D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BEA55DD-F6D7-4431-8C3B-174D0CBC13D3}"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C22D0D8-1343-4BAC-8EEC-816F860665B1}" type="datetimeFigureOut">
              <a:rPr lang="en-US" smtClean="0"/>
              <a:pPr/>
              <a:t>7/3/2012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22D0D8-1343-4BAC-8EEC-816F860665B1}" type="datetimeFigureOut">
              <a:rPr lang="en-US" smtClean="0"/>
              <a:pPr/>
              <a:t>7/3/2012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EA55DD-F6D7-4431-8C3B-174D0CBC13D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2D0D8-1343-4BAC-8EEC-816F860665B1}" type="datetimeFigureOut">
              <a:rPr lang="en-US" smtClean="0"/>
              <a:pPr/>
              <a:t>7/3/2012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EA55DD-F6D7-4431-8C3B-174D0CBC13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C22D0D8-1343-4BAC-8EEC-816F860665B1}" type="datetimeFigureOut">
              <a:rPr lang="en-US" smtClean="0"/>
              <a:pPr/>
              <a:t>7/3/2012</a:t>
            </a:fld>
            <a:endParaRPr lang="en-US"/>
          </a:p>
        </p:txBody>
      </p:sp>
      <p:sp>
        <p:nvSpPr>
          <p:cNvPr id="9" name="Slide Number Placeholder 8"/>
          <p:cNvSpPr>
            <a:spLocks noGrp="1"/>
          </p:cNvSpPr>
          <p:nvPr>
            <p:ph type="sldNum" sz="quarter" idx="15"/>
          </p:nvPr>
        </p:nvSpPr>
        <p:spPr/>
        <p:txBody>
          <a:bodyPr/>
          <a:lstStyle/>
          <a:p>
            <a:fld id="{0BEA55DD-F6D7-4431-8C3B-174D0CBC13D3}"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C22D0D8-1343-4BAC-8EEC-816F860665B1}" type="datetimeFigureOut">
              <a:rPr lang="en-US" smtClean="0"/>
              <a:pPr/>
              <a:t>7/3/2012</a:t>
            </a:fld>
            <a:endParaRPr lang="en-US"/>
          </a:p>
        </p:txBody>
      </p:sp>
      <p:sp>
        <p:nvSpPr>
          <p:cNvPr id="9" name="Slide Number Placeholder 8"/>
          <p:cNvSpPr>
            <a:spLocks noGrp="1"/>
          </p:cNvSpPr>
          <p:nvPr>
            <p:ph type="sldNum" sz="quarter" idx="11"/>
          </p:nvPr>
        </p:nvSpPr>
        <p:spPr/>
        <p:txBody>
          <a:bodyPr/>
          <a:lstStyle/>
          <a:p>
            <a:fld id="{0BEA55DD-F6D7-4431-8C3B-174D0CBC13D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C22D0D8-1343-4BAC-8EEC-816F860665B1}" type="datetimeFigureOut">
              <a:rPr lang="en-US" smtClean="0"/>
              <a:pPr/>
              <a:t>7/3/2012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EA55DD-F6D7-4431-8C3B-174D0CBC13D3}"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Vietna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onbi.ac.ke/student_orgs/uonsda/images/sda-logo.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124200"/>
            <a:ext cx="8305800" cy="1143000"/>
          </a:xfrm>
        </p:spPr>
        <p:txBody>
          <a:bodyPr/>
          <a:lstStyle/>
          <a:p>
            <a:r>
              <a:rPr lang="en-US" sz="3200" b="1" dirty="0" smtClean="0"/>
              <a:t>Fellowship of House Churches</a:t>
            </a:r>
            <a:endParaRPr lang="en-US" sz="3200" b="1" dirty="0"/>
          </a:p>
        </p:txBody>
      </p:sp>
      <p:sp>
        <p:nvSpPr>
          <p:cNvPr id="2" name="Title 1"/>
          <p:cNvSpPr>
            <a:spLocks noGrp="1"/>
          </p:cNvSpPr>
          <p:nvPr>
            <p:ph type="ctrTitle"/>
          </p:nvPr>
        </p:nvSpPr>
        <p:spPr>
          <a:xfrm>
            <a:off x="457200" y="838200"/>
            <a:ext cx="8305800" cy="1981200"/>
          </a:xfrm>
        </p:spPr>
        <p:txBody>
          <a:bodyPr/>
          <a:lstStyle/>
          <a:p>
            <a:r>
              <a:rPr lang="en-US" dirty="0" smtClean="0">
                <a:solidFill>
                  <a:srgbClr val="FF0000"/>
                </a:solidFill>
              </a:rPr>
              <a:t>House Church Model                            for Texas Conference</a:t>
            </a:r>
            <a:endParaRPr lang="en-US" dirty="0">
              <a:solidFill>
                <a:srgbClr val="FF0000"/>
              </a:solidFill>
            </a:endParaRPr>
          </a:p>
        </p:txBody>
      </p:sp>
      <p:pic>
        <p:nvPicPr>
          <p:cNvPr id="43014" name="Picture 6" descr="http://simplechurch.files.wordpress.com/2008/04/avatar.png"/>
          <p:cNvPicPr>
            <a:picLocks noChangeAspect="1" noChangeArrowheads="1"/>
          </p:cNvPicPr>
          <p:nvPr/>
        </p:nvPicPr>
        <p:blipFill>
          <a:blip r:embed="rId3" cstate="print"/>
          <a:srcRect/>
          <a:stretch>
            <a:fillRect/>
          </a:stretch>
        </p:blipFill>
        <p:spPr bwMode="auto">
          <a:xfrm>
            <a:off x="2895600" y="4038600"/>
            <a:ext cx="3429000" cy="22764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How did the early church make disciples?</a:t>
            </a:r>
          </a:p>
          <a:p>
            <a:pPr lvl="1"/>
            <a:r>
              <a:rPr lang="en-US" sz="3800" dirty="0" smtClean="0"/>
              <a:t>Acts 2:42-47</a:t>
            </a:r>
          </a:p>
          <a:p>
            <a:pPr lvl="1"/>
            <a:r>
              <a:rPr lang="en-US" sz="3800" dirty="0" smtClean="0"/>
              <a:t>Acts 5:42</a:t>
            </a:r>
          </a:p>
          <a:p>
            <a:pPr lvl="1">
              <a:buNone/>
            </a:pPr>
            <a:endParaRPr lang="en-US" sz="3800" dirty="0" smtClean="0">
              <a:solidFill>
                <a:schemeClr val="bg1"/>
              </a:solidFill>
            </a:endParaRPr>
          </a:p>
          <a:p>
            <a:pPr lvl="1"/>
            <a:endParaRPr lang="en-US" sz="3800" dirty="0">
              <a:solidFill>
                <a:schemeClr val="bg1"/>
              </a:solidFill>
            </a:endParaRPr>
          </a:p>
        </p:txBody>
      </p:sp>
      <p:sp>
        <p:nvSpPr>
          <p:cNvPr id="3" name="Title 2"/>
          <p:cNvSpPr>
            <a:spLocks noGrp="1"/>
          </p:cNvSpPr>
          <p:nvPr>
            <p:ph type="title"/>
          </p:nvPr>
        </p:nvSpPr>
        <p:spPr/>
        <p:txBody>
          <a:bodyPr>
            <a:normAutofit/>
          </a:bodyPr>
          <a:lstStyle/>
          <a:p>
            <a:r>
              <a:rPr lang="en-US" sz="4800" dirty="0" smtClean="0">
                <a:solidFill>
                  <a:srgbClr val="FF0000"/>
                </a:solidFill>
              </a:rPr>
              <a:t>Creating Community:</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Eating together</a:t>
            </a:r>
          </a:p>
          <a:p>
            <a:pPr>
              <a:buNone/>
            </a:pPr>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House Church Fellowship:</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Eating together</a:t>
            </a:r>
          </a:p>
          <a:p>
            <a:r>
              <a:rPr lang="en-US" sz="4000" dirty="0" smtClean="0">
                <a:solidFill>
                  <a:schemeClr val="tx2"/>
                </a:solidFill>
              </a:rPr>
              <a:t>Sharing life together</a:t>
            </a:r>
          </a:p>
          <a:p>
            <a:pPr>
              <a:buNone/>
            </a:pPr>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House Church Fellowship:</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Eating together</a:t>
            </a:r>
          </a:p>
          <a:p>
            <a:r>
              <a:rPr lang="en-US" sz="4000" dirty="0" smtClean="0">
                <a:solidFill>
                  <a:schemeClr val="tx2"/>
                </a:solidFill>
              </a:rPr>
              <a:t>Sharing life together</a:t>
            </a:r>
          </a:p>
          <a:p>
            <a:r>
              <a:rPr lang="en-US" sz="4000" dirty="0" smtClean="0">
                <a:solidFill>
                  <a:schemeClr val="tx2"/>
                </a:solidFill>
              </a:rPr>
              <a:t>Participating in scripture together</a:t>
            </a:r>
          </a:p>
          <a:p>
            <a:pPr>
              <a:buNone/>
            </a:pPr>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House Church Fellowship:</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Eating together</a:t>
            </a:r>
          </a:p>
          <a:p>
            <a:r>
              <a:rPr lang="en-US" sz="4000" dirty="0" smtClean="0">
                <a:solidFill>
                  <a:schemeClr val="tx2"/>
                </a:solidFill>
              </a:rPr>
              <a:t>Sharing life together</a:t>
            </a:r>
          </a:p>
          <a:p>
            <a:r>
              <a:rPr lang="en-US" sz="4000" dirty="0" smtClean="0">
                <a:solidFill>
                  <a:schemeClr val="tx2"/>
                </a:solidFill>
              </a:rPr>
              <a:t>Participating in scripture together</a:t>
            </a:r>
          </a:p>
          <a:p>
            <a:r>
              <a:rPr lang="en-US" sz="4000" dirty="0" smtClean="0">
                <a:solidFill>
                  <a:schemeClr val="tx2"/>
                </a:solidFill>
              </a:rPr>
              <a:t>Praying together</a:t>
            </a:r>
          </a:p>
          <a:p>
            <a:pPr>
              <a:buNone/>
            </a:pPr>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House Church Fellowship:</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Eating together</a:t>
            </a:r>
          </a:p>
          <a:p>
            <a:r>
              <a:rPr lang="en-US" sz="4000" dirty="0" smtClean="0">
                <a:solidFill>
                  <a:schemeClr val="tx2"/>
                </a:solidFill>
              </a:rPr>
              <a:t>Sharing life together</a:t>
            </a:r>
          </a:p>
          <a:p>
            <a:r>
              <a:rPr lang="en-US" sz="4000" dirty="0" smtClean="0">
                <a:solidFill>
                  <a:schemeClr val="tx2"/>
                </a:solidFill>
              </a:rPr>
              <a:t>Participating in scripture together</a:t>
            </a:r>
          </a:p>
          <a:p>
            <a:r>
              <a:rPr lang="en-US" sz="4000" dirty="0" smtClean="0">
                <a:solidFill>
                  <a:schemeClr val="tx2"/>
                </a:solidFill>
              </a:rPr>
              <a:t>Praying together</a:t>
            </a:r>
          </a:p>
          <a:p>
            <a:r>
              <a:rPr lang="en-US" sz="4000" dirty="0" smtClean="0">
                <a:solidFill>
                  <a:schemeClr val="tx2"/>
                </a:solidFill>
              </a:rPr>
              <a:t>Reaching others together</a:t>
            </a:r>
          </a:p>
          <a:p>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House Church Fellowship:</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572000"/>
          </a:xfrm>
        </p:spPr>
        <p:txBody>
          <a:bodyPr>
            <a:normAutofit/>
          </a:bodyPr>
          <a:lstStyle/>
          <a:p>
            <a:r>
              <a:rPr lang="en-US" dirty="0" smtClean="0">
                <a:solidFill>
                  <a:schemeClr val="tx2"/>
                </a:solidFill>
              </a:rPr>
              <a:t>Likewise greet the </a:t>
            </a:r>
            <a:r>
              <a:rPr lang="en-US" u="sng" dirty="0" smtClean="0">
                <a:solidFill>
                  <a:schemeClr val="tx2"/>
                </a:solidFill>
              </a:rPr>
              <a:t>church that is in their house</a:t>
            </a:r>
            <a:r>
              <a:rPr lang="en-US" dirty="0" smtClean="0">
                <a:solidFill>
                  <a:schemeClr val="tx2"/>
                </a:solidFill>
              </a:rPr>
              <a:t>. Greet my beloved </a:t>
            </a:r>
            <a:r>
              <a:rPr lang="en-US" dirty="0" err="1" smtClean="0">
                <a:solidFill>
                  <a:schemeClr val="tx2"/>
                </a:solidFill>
              </a:rPr>
              <a:t>Epaenetus</a:t>
            </a:r>
            <a:r>
              <a:rPr lang="en-US" dirty="0" smtClean="0">
                <a:solidFill>
                  <a:schemeClr val="tx2"/>
                </a:solidFill>
              </a:rPr>
              <a:t>, who is the first fruits of Achaia to Christ. Romans 16:5</a:t>
            </a:r>
          </a:p>
          <a:p>
            <a:r>
              <a:rPr lang="en-US" dirty="0" smtClean="0">
                <a:solidFill>
                  <a:schemeClr val="tx2"/>
                </a:solidFill>
              </a:rPr>
              <a:t>The churches of Asia greet you. Aquila and Priscilla greet you heartily in the Lord, with </a:t>
            </a:r>
            <a:r>
              <a:rPr lang="en-US" u="sng" dirty="0" smtClean="0">
                <a:solidFill>
                  <a:schemeClr val="tx2"/>
                </a:solidFill>
              </a:rPr>
              <a:t>the church that is in their house</a:t>
            </a:r>
            <a:r>
              <a:rPr lang="en-US" dirty="0" smtClean="0">
                <a:solidFill>
                  <a:schemeClr val="tx2"/>
                </a:solidFill>
              </a:rPr>
              <a:t>. 1 Corinthians 16:19</a:t>
            </a:r>
          </a:p>
          <a:p>
            <a:r>
              <a:rPr lang="en-US" dirty="0" smtClean="0">
                <a:solidFill>
                  <a:schemeClr val="tx2"/>
                </a:solidFill>
              </a:rPr>
              <a:t>Greet the brethren who are in Laodicea, and </a:t>
            </a:r>
            <a:r>
              <a:rPr lang="en-US" dirty="0" err="1" smtClean="0">
                <a:solidFill>
                  <a:schemeClr val="tx2"/>
                </a:solidFill>
              </a:rPr>
              <a:t>Nymphas</a:t>
            </a:r>
            <a:r>
              <a:rPr lang="en-US" dirty="0" smtClean="0">
                <a:solidFill>
                  <a:schemeClr val="tx2"/>
                </a:solidFill>
              </a:rPr>
              <a:t> and </a:t>
            </a:r>
            <a:r>
              <a:rPr lang="en-US" u="sng" dirty="0" smtClean="0">
                <a:solidFill>
                  <a:schemeClr val="tx2"/>
                </a:solidFill>
              </a:rPr>
              <a:t>the church that is in his house</a:t>
            </a:r>
            <a:r>
              <a:rPr lang="en-US" dirty="0" smtClean="0">
                <a:solidFill>
                  <a:schemeClr val="tx2"/>
                </a:solidFill>
              </a:rPr>
              <a:t>. Colossians 4:15</a:t>
            </a:r>
          </a:p>
          <a:p>
            <a:r>
              <a:rPr lang="en-US" dirty="0" smtClean="0">
                <a:solidFill>
                  <a:schemeClr val="tx2"/>
                </a:solidFill>
              </a:rPr>
              <a:t>... to the beloved </a:t>
            </a:r>
            <a:r>
              <a:rPr lang="en-US" dirty="0" err="1" smtClean="0">
                <a:solidFill>
                  <a:schemeClr val="tx2"/>
                </a:solidFill>
              </a:rPr>
              <a:t>Apphia</a:t>
            </a:r>
            <a:r>
              <a:rPr lang="en-US" dirty="0" smtClean="0">
                <a:solidFill>
                  <a:schemeClr val="tx2"/>
                </a:solidFill>
              </a:rPr>
              <a:t>, </a:t>
            </a:r>
            <a:r>
              <a:rPr lang="en-US" dirty="0" err="1" smtClean="0">
                <a:solidFill>
                  <a:schemeClr val="tx2"/>
                </a:solidFill>
              </a:rPr>
              <a:t>Archippus</a:t>
            </a:r>
            <a:r>
              <a:rPr lang="en-US" dirty="0" smtClean="0">
                <a:solidFill>
                  <a:schemeClr val="tx2"/>
                </a:solidFill>
              </a:rPr>
              <a:t> our fellow soldier, and to </a:t>
            </a:r>
            <a:r>
              <a:rPr lang="en-US" u="sng" dirty="0" smtClean="0">
                <a:solidFill>
                  <a:schemeClr val="tx2"/>
                </a:solidFill>
              </a:rPr>
              <a:t>the church in your house</a:t>
            </a:r>
            <a:r>
              <a:rPr lang="en-US" dirty="0" smtClean="0">
                <a:solidFill>
                  <a:schemeClr val="tx2"/>
                </a:solidFill>
              </a:rPr>
              <a:t>: Philemon 1:2</a:t>
            </a:r>
          </a:p>
          <a:p>
            <a:endParaRPr lang="en-US" dirty="0"/>
          </a:p>
        </p:txBody>
      </p:sp>
      <p:sp>
        <p:nvSpPr>
          <p:cNvPr id="3" name="Title 2"/>
          <p:cNvSpPr>
            <a:spLocks noGrp="1"/>
          </p:cNvSpPr>
          <p:nvPr>
            <p:ph type="title"/>
          </p:nvPr>
        </p:nvSpPr>
        <p:spPr>
          <a:xfrm>
            <a:off x="457200" y="533400"/>
            <a:ext cx="8229600" cy="1219200"/>
          </a:xfrm>
        </p:spPr>
        <p:txBody>
          <a:bodyPr>
            <a:noAutofit/>
          </a:bodyPr>
          <a:lstStyle/>
          <a:p>
            <a:pPr algn="ctr"/>
            <a:r>
              <a:rPr lang="en-US" sz="4400" b="1" dirty="0" smtClean="0">
                <a:solidFill>
                  <a:srgbClr val="FF0000"/>
                </a:solidFill>
              </a:rPr>
              <a:t>Examples of House Churches                    in the New Testament</a:t>
            </a:r>
            <a:endParaRPr lang="en-US" sz="44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solidFill>
                  <a:schemeClr val="tx2"/>
                </a:solidFill>
              </a:rPr>
              <a:t>"Believers met in homes rather than church buildings for the first three centuries of the church.  This later changed in 312 AD when the Emperor Constantine came to power and made institutional Christianity the state religion in Rome, converting pagan temples into Christian churches, while using state funds to support the clergy.” Craig S. Keener</a:t>
            </a:r>
            <a:endParaRPr lang="en-US" sz="3200" dirty="0">
              <a:solidFill>
                <a:schemeClr val="tx2"/>
              </a:solidFill>
            </a:endParaRPr>
          </a:p>
        </p:txBody>
      </p:sp>
      <p:sp>
        <p:nvSpPr>
          <p:cNvPr id="3" name="Title 2"/>
          <p:cNvSpPr>
            <a:spLocks noGrp="1"/>
          </p:cNvSpPr>
          <p:nvPr>
            <p:ph type="title"/>
          </p:nvPr>
        </p:nvSpPr>
        <p:spPr/>
        <p:txBody>
          <a:bodyPr/>
          <a:lstStyle/>
          <a:p>
            <a:pPr algn="ctr"/>
            <a:r>
              <a:rPr lang="en-US" b="1" dirty="0" smtClean="0">
                <a:solidFill>
                  <a:srgbClr val="FF0000"/>
                </a:solidFill>
              </a:rPr>
              <a:t>Church History</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solidFill>
                  <a:schemeClr val="tx2"/>
                </a:solidFill>
              </a:rPr>
              <a:t>"If you had asked, 'Where is the church?' in any important city of the ancient world where Christianity had penetrated in the first century, you would have been directed to a group of worshiping people gathered in a house. There was no special building or other tangible wealth with which to associate 'church', only people!“                  </a:t>
            </a:r>
            <a:r>
              <a:rPr lang="en-US" sz="2800" dirty="0" smtClean="0">
                <a:solidFill>
                  <a:schemeClr val="tx2"/>
                </a:solidFill>
              </a:rPr>
              <a:t>Walter </a:t>
            </a:r>
            <a:r>
              <a:rPr lang="en-US" sz="2800" dirty="0" err="1" smtClean="0">
                <a:solidFill>
                  <a:schemeClr val="tx2"/>
                </a:solidFill>
              </a:rPr>
              <a:t>Oetting</a:t>
            </a:r>
            <a:r>
              <a:rPr lang="en-US" sz="2800" dirty="0" smtClean="0">
                <a:solidFill>
                  <a:schemeClr val="tx2"/>
                </a:solidFill>
              </a:rPr>
              <a:t>, </a:t>
            </a:r>
            <a:r>
              <a:rPr lang="en-US" sz="2800" b="1" dirty="0" smtClean="0">
                <a:solidFill>
                  <a:schemeClr val="tx2"/>
                </a:solidFill>
              </a:rPr>
              <a:t>The Church of the Catacombs</a:t>
            </a:r>
            <a:endParaRPr lang="en-US" sz="3200" dirty="0">
              <a:solidFill>
                <a:schemeClr val="tx2"/>
              </a:solidFill>
            </a:endParaRPr>
          </a:p>
        </p:txBody>
      </p:sp>
      <p:sp>
        <p:nvSpPr>
          <p:cNvPr id="3" name="Title 2"/>
          <p:cNvSpPr>
            <a:spLocks noGrp="1"/>
          </p:cNvSpPr>
          <p:nvPr>
            <p:ph type="title"/>
          </p:nvPr>
        </p:nvSpPr>
        <p:spPr/>
        <p:txBody>
          <a:bodyPr/>
          <a:lstStyle/>
          <a:p>
            <a:pPr algn="ctr"/>
            <a:r>
              <a:rPr lang="en-US" b="1" dirty="0" smtClean="0">
                <a:solidFill>
                  <a:srgbClr val="FF0000"/>
                </a:solidFill>
              </a:rPr>
              <a:t>Church History</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81600"/>
          </a:xfrm>
        </p:spPr>
        <p:txBody>
          <a:bodyPr>
            <a:normAutofit fontScale="92500" lnSpcReduction="20000"/>
          </a:bodyPr>
          <a:lstStyle/>
          <a:p>
            <a:pPr>
              <a:buNone/>
            </a:pPr>
            <a:r>
              <a:rPr lang="en-US" altLang="ja-JP" b="1" dirty="0" smtClean="0">
                <a:solidFill>
                  <a:schemeClr val="tx2">
                    <a:lumMod val="75000"/>
                  </a:schemeClr>
                </a:solidFill>
              </a:rPr>
              <a:t>STRONG:</a:t>
            </a:r>
          </a:p>
          <a:p>
            <a:r>
              <a:rPr lang="en-US" altLang="ja-JP" b="1" dirty="0" smtClean="0"/>
              <a:t>China</a:t>
            </a:r>
            <a:r>
              <a:rPr lang="en-US" altLang="ja-JP" dirty="0" smtClean="0"/>
              <a:t>  </a:t>
            </a:r>
            <a:r>
              <a:rPr lang="ja-JP" altLang="en-US" b="1" smtClean="0"/>
              <a:t>地下天國</a:t>
            </a:r>
            <a:r>
              <a:rPr lang="ja-JP" altLang="en-US" smtClean="0"/>
              <a:t> </a:t>
            </a:r>
            <a:r>
              <a:rPr lang="en-US" altLang="ja-JP" dirty="0" smtClean="0"/>
              <a:t>"</a:t>
            </a:r>
            <a:r>
              <a:rPr lang="en-US" b="1" dirty="0" smtClean="0"/>
              <a:t>Underground Heaven”</a:t>
            </a:r>
          </a:p>
          <a:p>
            <a:r>
              <a:rPr lang="en-US" b="1" dirty="0" smtClean="0"/>
              <a:t>Bangladesh- </a:t>
            </a:r>
            <a:r>
              <a:rPr lang="en-US" sz="1900" b="1" dirty="0" smtClean="0"/>
              <a:t>500,000 new believers in house churches</a:t>
            </a:r>
            <a:endParaRPr lang="en-US" b="1" dirty="0" smtClean="0"/>
          </a:p>
          <a:p>
            <a:r>
              <a:rPr lang="en-US" b="1" dirty="0" smtClean="0"/>
              <a:t>Vietnam- </a:t>
            </a:r>
            <a:r>
              <a:rPr lang="en-US" sz="1900" b="1" dirty="0" smtClean="0"/>
              <a:t>One team started 550 house churches in 2 years (1997-1999)</a:t>
            </a:r>
            <a:endParaRPr lang="en-US" b="1" dirty="0" smtClean="0"/>
          </a:p>
          <a:p>
            <a:r>
              <a:rPr lang="en-US" b="1" dirty="0" smtClean="0"/>
              <a:t>India- </a:t>
            </a:r>
            <a:r>
              <a:rPr lang="en-US" sz="1900" b="1" dirty="0" smtClean="0"/>
              <a:t>1oo,000 house churches started between 2001-2006</a:t>
            </a:r>
            <a:endParaRPr lang="en-US" b="1" dirty="0" smtClean="0"/>
          </a:p>
          <a:p>
            <a:r>
              <a:rPr lang="en-US" b="1" dirty="0" smtClean="0"/>
              <a:t>Latin America- </a:t>
            </a:r>
            <a:r>
              <a:rPr lang="en-US" sz="1900" b="1" dirty="0" smtClean="0"/>
              <a:t>1 million house church groups</a:t>
            </a:r>
            <a:endParaRPr lang="en-US" b="1" dirty="0" smtClean="0"/>
          </a:p>
          <a:p>
            <a:r>
              <a:rPr lang="en-US" b="1" dirty="0" smtClean="0"/>
              <a:t>Cuba- </a:t>
            </a:r>
            <a:r>
              <a:rPr lang="en-US" sz="1900" b="1" dirty="0" smtClean="0"/>
              <a:t>6000-10,000 house churches</a:t>
            </a:r>
            <a:endParaRPr lang="en-US" b="1" dirty="0" smtClean="0"/>
          </a:p>
          <a:p>
            <a:r>
              <a:rPr lang="en-US" b="1" dirty="0" smtClean="0"/>
              <a:t>African Nations- </a:t>
            </a:r>
            <a:r>
              <a:rPr lang="en-US" sz="1900" b="1" dirty="0" smtClean="0"/>
              <a:t>Egypt (4000), Ethiopia (50,000 in house churches)</a:t>
            </a:r>
            <a:endParaRPr lang="en-US" b="1" dirty="0" smtClean="0"/>
          </a:p>
          <a:p>
            <a:pPr>
              <a:buNone/>
            </a:pPr>
            <a:r>
              <a:rPr lang="en-US" b="1" dirty="0" smtClean="0">
                <a:solidFill>
                  <a:schemeClr val="tx2">
                    <a:lumMod val="75000"/>
                  </a:schemeClr>
                </a:solidFill>
              </a:rPr>
              <a:t>GROWING:</a:t>
            </a:r>
          </a:p>
          <a:p>
            <a:r>
              <a:rPr lang="en-US" b="1" dirty="0" smtClean="0"/>
              <a:t>Philippines</a:t>
            </a:r>
          </a:p>
          <a:p>
            <a:r>
              <a:rPr lang="en-US" b="1" dirty="0" smtClean="0"/>
              <a:t>Europe </a:t>
            </a:r>
          </a:p>
          <a:p>
            <a:r>
              <a:rPr lang="en-US" b="1" dirty="0" smtClean="0"/>
              <a:t>North America-</a:t>
            </a:r>
            <a:r>
              <a:rPr lang="en-US" sz="1900" b="1" dirty="0" smtClean="0"/>
              <a:t> 30,000 house churches according to George </a:t>
            </a:r>
            <a:r>
              <a:rPr lang="en-US" sz="1900" b="1" dirty="0" err="1" smtClean="0"/>
              <a:t>Barna</a:t>
            </a:r>
            <a:endParaRPr lang="en-US" b="1" dirty="0" smtClean="0"/>
          </a:p>
          <a:p>
            <a:r>
              <a:rPr lang="en-US" b="1" dirty="0" smtClean="0"/>
              <a:t>Canada- </a:t>
            </a:r>
            <a:r>
              <a:rPr lang="en-US" sz="1900" b="1" dirty="0" smtClean="0"/>
              <a:t>2000 house churches in the last few years.</a:t>
            </a:r>
          </a:p>
          <a:p>
            <a:pPr lvl="2"/>
            <a:r>
              <a:rPr lang="en-US" sz="1700" b="1" dirty="0" smtClean="0"/>
              <a:t>Note: Stats represent all denominations.</a:t>
            </a:r>
          </a:p>
          <a:p>
            <a:pPr>
              <a:buNone/>
            </a:pPr>
            <a:endParaRPr lang="en-US" dirty="0" smtClean="0">
              <a:hlinkClick r:id="rId3" action="ppaction://hlinkfile" tooltip="Vietnam"/>
            </a:endParaRPr>
          </a:p>
        </p:txBody>
      </p:sp>
      <p:sp>
        <p:nvSpPr>
          <p:cNvPr id="3" name="Title 2"/>
          <p:cNvSpPr>
            <a:spLocks noGrp="1"/>
          </p:cNvSpPr>
          <p:nvPr>
            <p:ph type="title"/>
          </p:nvPr>
        </p:nvSpPr>
        <p:spPr/>
        <p:txBody>
          <a:bodyPr>
            <a:normAutofit/>
          </a:bodyPr>
          <a:lstStyle/>
          <a:p>
            <a:r>
              <a:rPr lang="en-US" b="1" dirty="0" smtClean="0">
                <a:solidFill>
                  <a:srgbClr val="FF0000"/>
                </a:solidFill>
              </a:rPr>
              <a:t>Modern Times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72000"/>
          </a:xfrm>
        </p:spPr>
        <p:txBody>
          <a:bodyPr>
            <a:normAutofit lnSpcReduction="10000"/>
          </a:bodyPr>
          <a:lstStyle/>
          <a:p>
            <a:pPr>
              <a:buNone/>
            </a:pPr>
            <a:r>
              <a:rPr lang="en-US" sz="4000" dirty="0" smtClean="0">
                <a:solidFill>
                  <a:srgbClr val="FFFF00"/>
                </a:solidFill>
              </a:rPr>
              <a:t>“I saw jets of light shining from cities and villages, and from high places and low places of the earth.  God’s word was obeyed, and as a result there were memorials for Him       </a:t>
            </a:r>
            <a:r>
              <a:rPr lang="en-US" sz="4000" b="1" u="sng" dirty="0" smtClean="0">
                <a:solidFill>
                  <a:schemeClr val="tx2"/>
                </a:solidFill>
                <a:effectLst>
                  <a:outerShdw blurRad="38100" dist="38100" dir="2700000" algn="tl">
                    <a:srgbClr val="000000">
                      <a:alpha val="43137"/>
                    </a:srgbClr>
                  </a:outerShdw>
                </a:effectLst>
              </a:rPr>
              <a:t>in every city and village</a:t>
            </a:r>
            <a:r>
              <a:rPr lang="en-US" sz="4000" dirty="0" smtClean="0">
                <a:solidFill>
                  <a:srgbClr val="FFFF00"/>
                </a:solidFill>
              </a:rPr>
              <a:t>.  His truth was proclaimed throughout the world.”  Testimonies, v7, p.105</a:t>
            </a:r>
          </a:p>
        </p:txBody>
      </p:sp>
      <p:sp>
        <p:nvSpPr>
          <p:cNvPr id="3" name="Title 2"/>
          <p:cNvSpPr>
            <a:spLocks noGrp="1"/>
          </p:cNvSpPr>
          <p:nvPr>
            <p:ph type="title"/>
          </p:nvPr>
        </p:nvSpPr>
        <p:spPr>
          <a:xfrm>
            <a:off x="762000" y="381000"/>
            <a:ext cx="3810000" cy="990600"/>
          </a:xfrm>
        </p:spPr>
        <p:txBody>
          <a:bodyPr>
            <a:normAutofit/>
          </a:bodyPr>
          <a:lstStyle/>
          <a:p>
            <a:r>
              <a:rPr lang="en-US" sz="4800" dirty="0" smtClean="0">
                <a:solidFill>
                  <a:srgbClr val="FF0000"/>
                </a:solidFill>
              </a:rPr>
              <a:t>A Vision:</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What advantages can you identify to this model of doing church?</a:t>
            </a:r>
          </a:p>
          <a:p>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House Church Fellowship:</a:t>
            </a:r>
            <a:endParaRPr lang="en-US" sz="4800" dirty="0">
              <a:solidFill>
                <a:srgbClr val="FF0000"/>
              </a:solidFill>
            </a:endParaRPr>
          </a:p>
        </p:txBody>
      </p:sp>
      <p:pic>
        <p:nvPicPr>
          <p:cNvPr id="25602" name="Picture 2" descr="http://simplechurch.files.wordpress.com/2008/04/avatar.png"/>
          <p:cNvPicPr>
            <a:picLocks noChangeAspect="1" noChangeArrowheads="1"/>
          </p:cNvPicPr>
          <p:nvPr/>
        </p:nvPicPr>
        <p:blipFill>
          <a:blip r:embed="rId3" cstate="print"/>
          <a:srcRect/>
          <a:stretch>
            <a:fillRect/>
          </a:stretch>
        </p:blipFill>
        <p:spPr bwMode="auto">
          <a:xfrm>
            <a:off x="2514600" y="3810000"/>
            <a:ext cx="3429000" cy="227647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fontScale="77500" lnSpcReduction="20000"/>
          </a:bodyPr>
          <a:lstStyle/>
          <a:p>
            <a:r>
              <a:rPr lang="en-US" sz="4000" dirty="0" smtClean="0">
                <a:solidFill>
                  <a:schemeClr val="tx2"/>
                </a:solidFill>
              </a:rPr>
              <a:t>Highly interactive and relational.</a:t>
            </a:r>
          </a:p>
          <a:p>
            <a:r>
              <a:rPr lang="en-US" sz="4000" dirty="0" smtClean="0">
                <a:solidFill>
                  <a:schemeClr val="tx2"/>
                </a:solidFill>
              </a:rPr>
              <a:t>All members engaged in ministry.</a:t>
            </a:r>
          </a:p>
          <a:p>
            <a:r>
              <a:rPr lang="en-US" sz="4000" dirty="0" smtClean="0">
                <a:solidFill>
                  <a:schemeClr val="tx2"/>
                </a:solidFill>
              </a:rPr>
              <a:t>Resources are not focused on buildings and operating expenses… but on outreach and evangelism. </a:t>
            </a:r>
            <a:r>
              <a:rPr lang="en-US" sz="2400" dirty="0" smtClean="0">
                <a:solidFill>
                  <a:schemeClr val="tx2"/>
                </a:solidFill>
              </a:rPr>
              <a:t>(Note: Research indicates that the traditional church spends 82-96% of their financial resources on maintaining themselves)</a:t>
            </a:r>
            <a:endParaRPr lang="en-US" sz="4000" dirty="0" smtClean="0">
              <a:solidFill>
                <a:schemeClr val="tx2"/>
              </a:solidFill>
            </a:endParaRPr>
          </a:p>
          <a:p>
            <a:r>
              <a:rPr lang="en-US" sz="4000" dirty="0" smtClean="0">
                <a:solidFill>
                  <a:schemeClr val="tx2"/>
                </a:solidFill>
              </a:rPr>
              <a:t>Easier entry point for an </a:t>
            </a:r>
            <a:r>
              <a:rPr lang="en-US" sz="4000" dirty="0" err="1" smtClean="0">
                <a:solidFill>
                  <a:schemeClr val="tx2"/>
                </a:solidFill>
              </a:rPr>
              <a:t>unchurched</a:t>
            </a:r>
            <a:r>
              <a:rPr lang="en-US" sz="4000" dirty="0" smtClean="0">
                <a:solidFill>
                  <a:schemeClr val="tx2"/>
                </a:solidFill>
              </a:rPr>
              <a:t> person.</a:t>
            </a:r>
          </a:p>
          <a:p>
            <a:r>
              <a:rPr lang="en-US" sz="4000" dirty="0" smtClean="0">
                <a:solidFill>
                  <a:schemeClr val="tx2"/>
                </a:solidFill>
              </a:rPr>
              <a:t>Multiplication can happen rapidly!</a:t>
            </a:r>
          </a:p>
          <a:p>
            <a:r>
              <a:rPr lang="en-US" sz="4000" dirty="0" smtClean="0">
                <a:solidFill>
                  <a:schemeClr val="tx2"/>
                </a:solidFill>
              </a:rPr>
              <a:t>Many lay people are capable of leading a group of 10-25 people. </a:t>
            </a:r>
          </a:p>
          <a:p>
            <a:endParaRPr lang="en-US" sz="4000" dirty="0"/>
          </a:p>
        </p:txBody>
      </p:sp>
      <p:sp>
        <p:nvSpPr>
          <p:cNvPr id="3" name="Title 2"/>
          <p:cNvSpPr>
            <a:spLocks noGrp="1"/>
          </p:cNvSpPr>
          <p:nvPr>
            <p:ph type="title"/>
          </p:nvPr>
        </p:nvSpPr>
        <p:spPr/>
        <p:txBody>
          <a:bodyPr>
            <a:noAutofit/>
          </a:bodyPr>
          <a:lstStyle/>
          <a:p>
            <a:r>
              <a:rPr lang="en-US" sz="3600" dirty="0" smtClean="0">
                <a:solidFill>
                  <a:srgbClr val="FF0000"/>
                </a:solidFill>
              </a:rPr>
              <a:t>Advantages of House Church Fellowships:</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“I kept back nothing that was helpful, but proclaimed it to you, and taught you </a:t>
            </a:r>
            <a:r>
              <a:rPr lang="en-US" sz="3200" dirty="0" smtClean="0">
                <a:solidFill>
                  <a:srgbClr val="FFFF00"/>
                </a:solidFill>
              </a:rPr>
              <a:t>publicly </a:t>
            </a:r>
            <a:r>
              <a:rPr lang="en-US" sz="3200" b="1" u="sng" dirty="0" smtClean="0">
                <a:solidFill>
                  <a:srgbClr val="FFFF00"/>
                </a:solidFill>
              </a:rPr>
              <a:t>and</a:t>
            </a:r>
            <a:r>
              <a:rPr lang="en-US" sz="3200" dirty="0" smtClean="0">
                <a:solidFill>
                  <a:srgbClr val="FFFF00"/>
                </a:solidFill>
              </a:rPr>
              <a:t> from house to house.</a:t>
            </a:r>
            <a:r>
              <a:rPr lang="en-US" sz="3200" dirty="0" smtClean="0"/>
              <a:t>”</a:t>
            </a:r>
          </a:p>
          <a:p>
            <a:endParaRPr lang="en-US" sz="3200" dirty="0" smtClean="0"/>
          </a:p>
          <a:p>
            <a:pPr>
              <a:buNone/>
            </a:pPr>
            <a:r>
              <a:rPr lang="en-US" sz="3200" dirty="0" smtClean="0"/>
              <a:t>The </a:t>
            </a:r>
            <a:r>
              <a:rPr lang="en-US" sz="3200" dirty="0" smtClean="0">
                <a:solidFill>
                  <a:srgbClr val="FF0000"/>
                </a:solidFill>
                <a:effectLst>
                  <a:outerShdw blurRad="38100" dist="38100" dir="2700000" algn="tl">
                    <a:srgbClr val="000000">
                      <a:alpha val="43137"/>
                    </a:srgbClr>
                  </a:outerShdw>
                </a:effectLst>
              </a:rPr>
              <a:t>“fellowship of house churches” model </a:t>
            </a:r>
            <a:r>
              <a:rPr lang="en-US" sz="3200" dirty="0" smtClean="0"/>
              <a:t>incorporates both the </a:t>
            </a:r>
            <a:r>
              <a:rPr lang="en-US" sz="3200" dirty="0" smtClean="0">
                <a:solidFill>
                  <a:srgbClr val="FFFF00"/>
                </a:solidFill>
              </a:rPr>
              <a:t>public setting </a:t>
            </a:r>
            <a:r>
              <a:rPr lang="en-US" sz="3200" dirty="0" smtClean="0"/>
              <a:t>(monthly network meeting &amp; shared public evangelism outreaches) AND the </a:t>
            </a:r>
            <a:r>
              <a:rPr lang="en-US" sz="3200" dirty="0" smtClean="0">
                <a:solidFill>
                  <a:srgbClr val="FFFF00"/>
                </a:solidFill>
              </a:rPr>
              <a:t>house setting</a:t>
            </a:r>
            <a:r>
              <a:rPr lang="en-US" sz="3200" dirty="0" smtClean="0"/>
              <a:t> (weekly worship service).</a:t>
            </a:r>
          </a:p>
        </p:txBody>
      </p:sp>
      <p:sp>
        <p:nvSpPr>
          <p:cNvPr id="3" name="Title 2"/>
          <p:cNvSpPr>
            <a:spLocks noGrp="1"/>
          </p:cNvSpPr>
          <p:nvPr>
            <p:ph type="title"/>
          </p:nvPr>
        </p:nvSpPr>
        <p:spPr/>
        <p:txBody>
          <a:bodyPr>
            <a:normAutofit/>
          </a:bodyPr>
          <a:lstStyle/>
          <a:p>
            <a:r>
              <a:rPr lang="en-US" sz="5400" dirty="0" smtClean="0">
                <a:solidFill>
                  <a:srgbClr val="FF0000"/>
                </a:solidFill>
              </a:rPr>
              <a:t>20/20 vision;  Acts 20:20</a:t>
            </a:r>
            <a:endParaRPr lang="en-US" sz="54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fontScale="92500" lnSpcReduction="20000"/>
          </a:bodyPr>
          <a:lstStyle/>
          <a:p>
            <a:r>
              <a:rPr lang="en-US" sz="4000" dirty="0" smtClean="0">
                <a:solidFill>
                  <a:schemeClr val="tx2"/>
                </a:solidFill>
              </a:rPr>
              <a:t>Each house church has their own Sabbath worship in home location. </a:t>
            </a:r>
            <a:r>
              <a:rPr lang="en-US" sz="3200" dirty="0" smtClean="0">
                <a:solidFill>
                  <a:schemeClr val="tx2"/>
                </a:solidFill>
              </a:rPr>
              <a:t>(not rotating between homes). </a:t>
            </a:r>
          </a:p>
          <a:p>
            <a:r>
              <a:rPr lang="en-US" sz="4000" dirty="0" smtClean="0">
                <a:solidFill>
                  <a:schemeClr val="tx2"/>
                </a:solidFill>
              </a:rPr>
              <a:t>Projected attendance between 10-25 people. </a:t>
            </a:r>
            <a:r>
              <a:rPr lang="en-US" sz="3200" dirty="0" smtClean="0">
                <a:solidFill>
                  <a:schemeClr val="tx2"/>
                </a:solidFill>
              </a:rPr>
              <a:t>(multiplication is a priority).</a:t>
            </a:r>
            <a:endParaRPr lang="en-US" sz="4000" dirty="0" smtClean="0">
              <a:solidFill>
                <a:schemeClr val="tx2"/>
              </a:solidFill>
            </a:endParaRPr>
          </a:p>
          <a:p>
            <a:r>
              <a:rPr lang="en-US" sz="4000" dirty="0" smtClean="0">
                <a:solidFill>
                  <a:schemeClr val="tx2"/>
                </a:solidFill>
              </a:rPr>
              <a:t>Network of 2-8 house churches fellowship together on a Sabbath afternoon 1x a month. </a:t>
            </a:r>
            <a:r>
              <a:rPr lang="en-US" sz="3200" dirty="0" smtClean="0">
                <a:solidFill>
                  <a:schemeClr val="tx2"/>
                </a:solidFill>
              </a:rPr>
              <a:t>(suggestion of       1</a:t>
            </a:r>
            <a:r>
              <a:rPr lang="en-US" sz="3200" baseline="30000" dirty="0" smtClean="0">
                <a:solidFill>
                  <a:schemeClr val="tx2"/>
                </a:solidFill>
              </a:rPr>
              <a:t>st</a:t>
            </a:r>
            <a:r>
              <a:rPr lang="en-US" sz="3200" dirty="0" smtClean="0">
                <a:solidFill>
                  <a:schemeClr val="tx2"/>
                </a:solidFill>
              </a:rPr>
              <a:t> Sabbath of month at 4:30 p.m.)</a:t>
            </a:r>
            <a:endParaRPr lang="en-US" sz="4000" dirty="0" smtClean="0">
              <a:solidFill>
                <a:schemeClr val="tx2"/>
              </a:solidFill>
            </a:endParaRPr>
          </a:p>
        </p:txBody>
      </p:sp>
      <p:sp>
        <p:nvSpPr>
          <p:cNvPr id="3" name="Title 2"/>
          <p:cNvSpPr>
            <a:spLocks noGrp="1"/>
          </p:cNvSpPr>
          <p:nvPr>
            <p:ph type="title"/>
          </p:nvPr>
        </p:nvSpPr>
        <p:spPr>
          <a:xfrm>
            <a:off x="457200" y="533400"/>
            <a:ext cx="8229600" cy="1219200"/>
          </a:xfrm>
        </p:spPr>
        <p:txBody>
          <a:bodyPr>
            <a:normAutofit fontScale="90000"/>
          </a:bodyPr>
          <a:lstStyle/>
          <a:p>
            <a:r>
              <a:rPr lang="en-US" sz="4800" dirty="0" smtClean="0">
                <a:solidFill>
                  <a:srgbClr val="FF0000"/>
                </a:solidFill>
              </a:rPr>
              <a:t>Fellowship of House Churches-  Old idea, modern application.</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fontScale="85000" lnSpcReduction="20000"/>
          </a:bodyPr>
          <a:lstStyle/>
          <a:p>
            <a:r>
              <a:rPr lang="en-US" sz="4000" dirty="0" smtClean="0">
                <a:solidFill>
                  <a:schemeClr val="tx2"/>
                </a:solidFill>
              </a:rPr>
              <a:t>Each house church is lay led.                 </a:t>
            </a:r>
            <a:r>
              <a:rPr lang="en-US" sz="3300" dirty="0" smtClean="0">
                <a:solidFill>
                  <a:schemeClr val="tx2"/>
                </a:solidFill>
              </a:rPr>
              <a:t>(Lay leader is selected in consultation with the coach and the Texas Conference)</a:t>
            </a:r>
            <a:endParaRPr lang="en-US" sz="4000" dirty="0" smtClean="0">
              <a:solidFill>
                <a:schemeClr val="tx2"/>
              </a:solidFill>
            </a:endParaRPr>
          </a:p>
          <a:p>
            <a:r>
              <a:rPr lang="en-US" sz="4000" dirty="0" smtClean="0">
                <a:solidFill>
                  <a:schemeClr val="tx2"/>
                </a:solidFill>
              </a:rPr>
              <a:t>Each network of 2-8 house churches is assigned a coach.            			    </a:t>
            </a:r>
            <a:r>
              <a:rPr lang="en-US" sz="3500" dirty="0" smtClean="0">
                <a:solidFill>
                  <a:schemeClr val="tx2"/>
                </a:solidFill>
              </a:rPr>
              <a:t>(a pastor in the Texas Conference)</a:t>
            </a:r>
            <a:endParaRPr lang="en-US" sz="4000" dirty="0" smtClean="0">
              <a:solidFill>
                <a:schemeClr val="tx2"/>
              </a:solidFill>
            </a:endParaRPr>
          </a:p>
          <a:p>
            <a:r>
              <a:rPr lang="en-US" sz="4000" dirty="0" smtClean="0">
                <a:solidFill>
                  <a:schemeClr val="tx2"/>
                </a:solidFill>
              </a:rPr>
              <a:t>Officers are selected for the network of house churches and includes a governing board. </a:t>
            </a:r>
            <a:r>
              <a:rPr lang="en-US" sz="3500" dirty="0" smtClean="0">
                <a:solidFill>
                  <a:schemeClr val="tx2"/>
                </a:solidFill>
              </a:rPr>
              <a:t>(coach, leader from each house church, treasurer, </a:t>
            </a:r>
            <a:r>
              <a:rPr lang="en-US" sz="3500" smtClean="0">
                <a:solidFill>
                  <a:schemeClr val="tx2"/>
                </a:solidFill>
              </a:rPr>
              <a:t>communication director </a:t>
            </a:r>
            <a:r>
              <a:rPr lang="en-US" sz="3500" dirty="0" smtClean="0">
                <a:solidFill>
                  <a:schemeClr val="tx2"/>
                </a:solidFill>
              </a:rPr>
              <a:t>and clerk)</a:t>
            </a:r>
            <a:endParaRPr lang="en-US" sz="4000" dirty="0" smtClean="0">
              <a:solidFill>
                <a:schemeClr val="tx2"/>
              </a:solidFill>
            </a:endParaRPr>
          </a:p>
        </p:txBody>
      </p:sp>
      <p:sp>
        <p:nvSpPr>
          <p:cNvPr id="3" name="Title 2"/>
          <p:cNvSpPr>
            <a:spLocks noGrp="1"/>
          </p:cNvSpPr>
          <p:nvPr>
            <p:ph type="title"/>
          </p:nvPr>
        </p:nvSpPr>
        <p:spPr/>
        <p:txBody>
          <a:bodyPr>
            <a:normAutofit/>
          </a:bodyPr>
          <a:lstStyle/>
          <a:p>
            <a:r>
              <a:rPr lang="en-US" sz="4800" dirty="0" smtClean="0">
                <a:solidFill>
                  <a:srgbClr val="FF0000"/>
                </a:solidFill>
              </a:rPr>
              <a:t>House Church Leadership:</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Required to be part of the fellowship of house churches.</a:t>
            </a:r>
          </a:p>
          <a:p>
            <a:r>
              <a:rPr lang="en-US" sz="4000" dirty="0" smtClean="0">
                <a:solidFill>
                  <a:schemeClr val="tx2"/>
                </a:solidFill>
              </a:rPr>
              <a:t>Coordinated by coach.</a:t>
            </a:r>
          </a:p>
          <a:p>
            <a:r>
              <a:rPr lang="en-US" sz="4000" dirty="0" smtClean="0">
                <a:solidFill>
                  <a:schemeClr val="tx2"/>
                </a:solidFill>
              </a:rPr>
              <a:t>Held in an area SDA church.</a:t>
            </a:r>
          </a:p>
          <a:p>
            <a:r>
              <a:rPr lang="en-US" sz="4000" dirty="0" smtClean="0">
                <a:solidFill>
                  <a:schemeClr val="tx2"/>
                </a:solidFill>
              </a:rPr>
              <a:t>Sabbath evening meeting.</a:t>
            </a:r>
          </a:p>
          <a:p>
            <a:endParaRPr lang="en-US" sz="4000" dirty="0" smtClean="0">
              <a:solidFill>
                <a:schemeClr val="bg1"/>
              </a:solidFill>
            </a:endParaRPr>
          </a:p>
        </p:txBody>
      </p:sp>
      <p:sp>
        <p:nvSpPr>
          <p:cNvPr id="3" name="Title 2"/>
          <p:cNvSpPr>
            <a:spLocks noGrp="1"/>
          </p:cNvSpPr>
          <p:nvPr>
            <p:ph type="title"/>
          </p:nvPr>
        </p:nvSpPr>
        <p:spPr/>
        <p:txBody>
          <a:bodyPr>
            <a:normAutofit fontScale="90000"/>
          </a:bodyPr>
          <a:lstStyle/>
          <a:p>
            <a:r>
              <a:rPr lang="en-US" sz="4800" dirty="0" smtClean="0">
                <a:solidFill>
                  <a:srgbClr val="FF0000"/>
                </a:solidFill>
              </a:rPr>
              <a:t>Monthly Network Meeting Basics:</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fontScale="92500" lnSpcReduction="10000"/>
          </a:bodyPr>
          <a:lstStyle/>
          <a:p>
            <a:r>
              <a:rPr lang="en-US" sz="4000" dirty="0" smtClean="0">
                <a:solidFill>
                  <a:schemeClr val="tx2"/>
                </a:solidFill>
              </a:rPr>
              <a:t>Governing board meets with coach.</a:t>
            </a:r>
          </a:p>
          <a:p>
            <a:r>
              <a:rPr lang="en-US" sz="4000" dirty="0" smtClean="0">
                <a:solidFill>
                  <a:schemeClr val="tx2"/>
                </a:solidFill>
              </a:rPr>
              <a:t>All members meet for fellowship, worship, testimonies, training and a meal.</a:t>
            </a:r>
          </a:p>
          <a:p>
            <a:r>
              <a:rPr lang="en-US" sz="4000" dirty="0" smtClean="0">
                <a:solidFill>
                  <a:schemeClr val="tx2"/>
                </a:solidFill>
              </a:rPr>
              <a:t>Activities of a church take place including: tithes &amp; offerings collected, membership transfers, baptisms and quarterly communion. </a:t>
            </a:r>
          </a:p>
          <a:p>
            <a:endParaRPr lang="en-US" sz="4000" dirty="0" smtClean="0">
              <a:solidFill>
                <a:schemeClr val="bg1"/>
              </a:solidFill>
            </a:endParaRPr>
          </a:p>
          <a:p>
            <a:endParaRPr lang="en-US" sz="4000" dirty="0" smtClean="0">
              <a:solidFill>
                <a:schemeClr val="bg1"/>
              </a:solidFill>
            </a:endParaRPr>
          </a:p>
        </p:txBody>
      </p:sp>
      <p:sp>
        <p:nvSpPr>
          <p:cNvPr id="3" name="Title 2"/>
          <p:cNvSpPr>
            <a:spLocks noGrp="1"/>
          </p:cNvSpPr>
          <p:nvPr>
            <p:ph type="title"/>
          </p:nvPr>
        </p:nvSpPr>
        <p:spPr>
          <a:xfrm>
            <a:off x="457200" y="152400"/>
            <a:ext cx="8382000" cy="1219200"/>
          </a:xfrm>
        </p:spPr>
        <p:txBody>
          <a:bodyPr>
            <a:normAutofit fontScale="90000"/>
          </a:bodyPr>
          <a:lstStyle/>
          <a:p>
            <a:r>
              <a:rPr lang="en-US" sz="4800" dirty="0" smtClean="0">
                <a:solidFill>
                  <a:srgbClr val="FF0000"/>
                </a:solidFill>
              </a:rPr>
              <a:t>Monthly Network Meeting Specifics:</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0"/>
            <a:ext cx="8229600" cy="5334000"/>
          </a:xfrm>
        </p:spPr>
        <p:txBody>
          <a:bodyPr>
            <a:normAutofit fontScale="92500" lnSpcReduction="10000"/>
          </a:bodyPr>
          <a:lstStyle/>
          <a:p>
            <a:r>
              <a:rPr lang="en-US" sz="4000" dirty="0" smtClean="0">
                <a:solidFill>
                  <a:schemeClr val="tx2"/>
                </a:solidFill>
              </a:rPr>
              <a:t>House churches are encouraged to grow through the multiplication of new house churches.  </a:t>
            </a:r>
            <a:r>
              <a:rPr lang="en-US" sz="3200" dirty="0" smtClean="0">
                <a:solidFill>
                  <a:schemeClr val="tx2"/>
                </a:solidFill>
              </a:rPr>
              <a:t>(Leaders should be mentoring someone within their fellowship to launch a new house church).</a:t>
            </a:r>
          </a:p>
          <a:p>
            <a:r>
              <a:rPr lang="en-US" sz="4000" dirty="0" smtClean="0">
                <a:solidFill>
                  <a:schemeClr val="tx2"/>
                </a:solidFill>
              </a:rPr>
              <a:t>The network of house churches participate in shared evangelistic outreach activities, including at least one public meeting annually.                      </a:t>
            </a:r>
            <a:r>
              <a:rPr lang="en-US" sz="3000" dirty="0" smtClean="0">
                <a:solidFill>
                  <a:schemeClr val="tx2"/>
                </a:solidFill>
              </a:rPr>
              <a:t>(offerings collected at network meetings can be used for this purpose)</a:t>
            </a:r>
            <a:endParaRPr lang="en-US" sz="4400" dirty="0" smtClean="0">
              <a:solidFill>
                <a:schemeClr val="tx2"/>
              </a:solidFill>
            </a:endParaRPr>
          </a:p>
          <a:p>
            <a:endParaRPr lang="en-US" sz="4000" dirty="0" smtClean="0">
              <a:solidFill>
                <a:schemeClr val="bg1"/>
              </a:solidFill>
            </a:endParaRPr>
          </a:p>
          <a:p>
            <a:endParaRPr lang="en-US" sz="4000" dirty="0" smtClean="0">
              <a:solidFill>
                <a:schemeClr val="bg1"/>
              </a:solidFill>
            </a:endParaRPr>
          </a:p>
        </p:txBody>
      </p:sp>
      <p:sp>
        <p:nvSpPr>
          <p:cNvPr id="3" name="Title 2"/>
          <p:cNvSpPr>
            <a:spLocks noGrp="1"/>
          </p:cNvSpPr>
          <p:nvPr>
            <p:ph type="title"/>
          </p:nvPr>
        </p:nvSpPr>
        <p:spPr>
          <a:xfrm>
            <a:off x="609600" y="304800"/>
            <a:ext cx="8382000" cy="838200"/>
          </a:xfrm>
        </p:spPr>
        <p:txBody>
          <a:bodyPr>
            <a:normAutofit/>
          </a:bodyPr>
          <a:lstStyle/>
          <a:p>
            <a:r>
              <a:rPr lang="en-US" sz="4800" dirty="0" smtClean="0">
                <a:solidFill>
                  <a:srgbClr val="FF0000"/>
                </a:solidFill>
              </a:rPr>
              <a:t>Evangelism:</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Membership is held by a local host church until company status is obtained.</a:t>
            </a:r>
          </a:p>
          <a:p>
            <a:r>
              <a:rPr lang="en-US" sz="4000" dirty="0" smtClean="0">
                <a:solidFill>
                  <a:schemeClr val="tx2"/>
                </a:solidFill>
              </a:rPr>
              <a:t>The entire network of house churches combines their membership to qualify for company and church status.</a:t>
            </a:r>
            <a:endParaRPr lang="en-US" sz="4400" dirty="0" smtClean="0">
              <a:solidFill>
                <a:schemeClr val="tx2"/>
              </a:solidFill>
            </a:endParaRPr>
          </a:p>
          <a:p>
            <a:endParaRPr lang="en-US" sz="4000" dirty="0" smtClean="0">
              <a:solidFill>
                <a:schemeClr val="bg1"/>
              </a:solidFill>
            </a:endParaRPr>
          </a:p>
          <a:p>
            <a:endParaRPr lang="en-US" sz="4000" dirty="0" smtClean="0">
              <a:solidFill>
                <a:schemeClr val="bg1"/>
              </a:solidFill>
            </a:endParaRPr>
          </a:p>
        </p:txBody>
      </p:sp>
      <p:sp>
        <p:nvSpPr>
          <p:cNvPr id="3" name="Title 2"/>
          <p:cNvSpPr>
            <a:spLocks noGrp="1"/>
          </p:cNvSpPr>
          <p:nvPr>
            <p:ph type="title"/>
          </p:nvPr>
        </p:nvSpPr>
        <p:spPr>
          <a:xfrm>
            <a:off x="457200" y="152400"/>
            <a:ext cx="8382000" cy="1219200"/>
          </a:xfrm>
        </p:spPr>
        <p:txBody>
          <a:bodyPr>
            <a:normAutofit/>
          </a:bodyPr>
          <a:lstStyle/>
          <a:p>
            <a:r>
              <a:rPr lang="en-US" sz="4800" dirty="0" smtClean="0">
                <a:solidFill>
                  <a:srgbClr val="FF0000"/>
                </a:solidFill>
              </a:rPr>
              <a:t> Membership and Identity:</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solidFill>
                  <a:schemeClr val="tx2"/>
                </a:solidFill>
              </a:rPr>
              <a:t>1x a year (currently the first weekend of November) all house churches in the Texas Conference converge as a super-network for inspiration and training.</a:t>
            </a:r>
            <a:endParaRPr lang="en-US" sz="3200" dirty="0">
              <a:solidFill>
                <a:schemeClr val="tx2"/>
              </a:solidFill>
            </a:endParaRPr>
          </a:p>
        </p:txBody>
      </p:sp>
      <p:sp>
        <p:nvSpPr>
          <p:cNvPr id="3" name="Title 2"/>
          <p:cNvSpPr>
            <a:spLocks noGrp="1"/>
          </p:cNvSpPr>
          <p:nvPr>
            <p:ph type="title"/>
          </p:nvPr>
        </p:nvSpPr>
        <p:spPr/>
        <p:txBody>
          <a:bodyPr>
            <a:normAutofit/>
          </a:bodyPr>
          <a:lstStyle/>
          <a:p>
            <a:r>
              <a:rPr lang="en-US" sz="4800" b="1" dirty="0" smtClean="0">
                <a:solidFill>
                  <a:srgbClr val="FF0000"/>
                </a:solidFill>
              </a:rPr>
              <a:t>Super-Network</a:t>
            </a:r>
            <a:endParaRPr lang="en-US" sz="4800"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81200"/>
            <a:ext cx="8229600" cy="4572000"/>
          </a:xfrm>
        </p:spPr>
        <p:txBody>
          <a:bodyPr/>
          <a:lstStyle/>
          <a:p>
            <a:r>
              <a:rPr lang="en-US" dirty="0" smtClean="0"/>
              <a:t>1120-2000 			209 			5 </a:t>
            </a:r>
          </a:p>
          <a:p>
            <a:r>
              <a:rPr lang="en-US" dirty="0" smtClean="0"/>
              <a:t>2000-4000 		171			14</a:t>
            </a:r>
          </a:p>
          <a:p>
            <a:r>
              <a:rPr lang="en-US" dirty="0" smtClean="0"/>
              <a:t>4000-6000			 92 		           10 </a:t>
            </a:r>
          </a:p>
          <a:p>
            <a:r>
              <a:rPr lang="en-US" dirty="0" smtClean="0"/>
              <a:t>6000-8000 		 70 			7 </a:t>
            </a:r>
          </a:p>
          <a:p>
            <a:r>
              <a:rPr lang="en-US" dirty="0" smtClean="0"/>
              <a:t>8000-10,000 		 41 			1 </a:t>
            </a:r>
          </a:p>
          <a:p>
            <a:r>
              <a:rPr lang="en-US" dirty="0" smtClean="0"/>
              <a:t>10,000-15,000 		 67 			12 </a:t>
            </a:r>
          </a:p>
          <a:p>
            <a:r>
              <a:rPr lang="en-US" dirty="0" smtClean="0"/>
              <a:t>15,000-20,000 		 33 		           10</a:t>
            </a:r>
          </a:p>
          <a:p>
            <a:pPr>
              <a:buNone/>
            </a:pPr>
            <a:r>
              <a:rPr lang="en-US" dirty="0" smtClean="0"/>
              <a:t>			</a:t>
            </a:r>
            <a:r>
              <a:rPr lang="en-US" b="1" dirty="0" smtClean="0">
                <a:solidFill>
                  <a:schemeClr val="tx2">
                    <a:lumMod val="75000"/>
                  </a:schemeClr>
                </a:solidFill>
              </a:rPr>
              <a:t>TOTALS:       683			59</a:t>
            </a:r>
          </a:p>
        </p:txBody>
      </p:sp>
      <p:sp>
        <p:nvSpPr>
          <p:cNvPr id="3" name="Title 2"/>
          <p:cNvSpPr>
            <a:spLocks noGrp="1"/>
          </p:cNvSpPr>
          <p:nvPr>
            <p:ph type="title"/>
          </p:nvPr>
        </p:nvSpPr>
        <p:spPr>
          <a:xfrm>
            <a:off x="685800" y="838200"/>
            <a:ext cx="8229600" cy="1295400"/>
          </a:xfrm>
        </p:spPr>
        <p:txBody>
          <a:bodyPr>
            <a:normAutofit fontScale="90000"/>
          </a:bodyPr>
          <a:lstStyle/>
          <a:p>
            <a:r>
              <a:rPr lang="en-US" dirty="0" smtClean="0"/>
              <a:t/>
            </a:r>
            <a:br>
              <a:rPr lang="en-US" dirty="0" smtClean="0"/>
            </a:br>
            <a:r>
              <a:rPr lang="en-US" dirty="0" smtClean="0"/>
              <a:t>                                                                                 </a:t>
            </a:r>
            <a:r>
              <a:rPr lang="en-US" b="1" dirty="0" smtClean="0"/>
              <a:t>Texas Conference: The challenge of reaching smaller communities.</a:t>
            </a:r>
            <a:r>
              <a:rPr lang="en-US" dirty="0" smtClean="0"/>
              <a:t/>
            </a:r>
            <a:br>
              <a:rPr lang="en-US" dirty="0" smtClean="0"/>
            </a:br>
            <a:r>
              <a:rPr lang="en-US" sz="3100" b="1" dirty="0" smtClean="0">
                <a:solidFill>
                  <a:schemeClr val="tx2">
                    <a:lumMod val="75000"/>
                  </a:schemeClr>
                </a:solidFill>
              </a:rPr>
              <a:t>Population	              </a:t>
            </a:r>
            <a:r>
              <a:rPr lang="en-US" sz="2400" b="1" dirty="0" smtClean="0">
                <a:solidFill>
                  <a:schemeClr val="tx2">
                    <a:lumMod val="75000"/>
                  </a:schemeClr>
                </a:solidFill>
              </a:rPr>
              <a:t>#of 5 mile radius	 # of SDA churches</a:t>
            </a:r>
            <a:endParaRPr lang="en-US" sz="4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2743200"/>
          </a:xfrm>
        </p:spPr>
        <p:txBody>
          <a:bodyPr>
            <a:normAutofit/>
          </a:bodyPr>
          <a:lstStyle/>
          <a:p>
            <a:r>
              <a:rPr lang="en-US" sz="3600" dirty="0" smtClean="0">
                <a:solidFill>
                  <a:schemeClr val="tx2"/>
                </a:solidFill>
              </a:rPr>
              <a:t>The Seventh-day Adventist church in the Texas Conference is present in only 8.6% of communities with a population of less than 20,000.</a:t>
            </a:r>
            <a:endParaRPr lang="en-US" sz="3600" dirty="0">
              <a:solidFill>
                <a:schemeClr val="tx2"/>
              </a:solidFill>
            </a:endParaRPr>
          </a:p>
        </p:txBody>
      </p:sp>
      <p:pic>
        <p:nvPicPr>
          <p:cNvPr id="1026" name="Picture 2" descr="See full size image">
            <a:hlinkClick r:id="rId3"/>
          </p:cNvPr>
          <p:cNvPicPr>
            <a:picLocks noChangeAspect="1" noChangeArrowheads="1"/>
          </p:cNvPicPr>
          <p:nvPr/>
        </p:nvPicPr>
        <p:blipFill>
          <a:blip r:embed="rId4" cstate="print"/>
          <a:srcRect/>
          <a:stretch>
            <a:fillRect/>
          </a:stretch>
        </p:blipFill>
        <p:spPr bwMode="auto">
          <a:xfrm>
            <a:off x="609600" y="1143000"/>
            <a:ext cx="923925" cy="76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81200"/>
            <a:ext cx="8229600" cy="4572000"/>
          </a:xfrm>
        </p:spPr>
        <p:txBody>
          <a:bodyPr>
            <a:normAutofit/>
          </a:bodyPr>
          <a:lstStyle/>
          <a:p>
            <a:r>
              <a:rPr lang="en-US" sz="2800" dirty="0" smtClean="0">
                <a:solidFill>
                  <a:schemeClr val="tx2"/>
                </a:solidFill>
              </a:rPr>
              <a:t>The cost of real estate in major metro areas has forced most churches into the suburbs where property is available. </a:t>
            </a:r>
            <a:r>
              <a:rPr lang="en-US" sz="2800" i="1" dirty="0" err="1" smtClean="0">
                <a:solidFill>
                  <a:schemeClr val="tx2"/>
                </a:solidFill>
              </a:rPr>
              <a:t>Unchurched</a:t>
            </a:r>
            <a:r>
              <a:rPr lang="en-US" sz="2800" i="1" dirty="0" smtClean="0">
                <a:solidFill>
                  <a:schemeClr val="tx2"/>
                </a:solidFill>
              </a:rPr>
              <a:t> city dwellers are not likely to drive to a suburban church to hear the Adventist message.</a:t>
            </a:r>
            <a:endParaRPr lang="en-US" sz="2800" dirty="0" smtClean="0">
              <a:solidFill>
                <a:schemeClr val="tx2"/>
              </a:solidFill>
            </a:endParaRPr>
          </a:p>
          <a:p>
            <a:r>
              <a:rPr lang="en-US" sz="2800" smtClean="0">
                <a:solidFill>
                  <a:schemeClr val="tx2"/>
                </a:solidFill>
              </a:rPr>
              <a:t>Some </a:t>
            </a:r>
            <a:r>
              <a:rPr lang="en-US" sz="2800" dirty="0" smtClean="0">
                <a:solidFill>
                  <a:schemeClr val="tx2"/>
                </a:solidFill>
              </a:rPr>
              <a:t>urban centers are totally abandoned in terms of an Adventist presence.</a:t>
            </a:r>
          </a:p>
          <a:p>
            <a:r>
              <a:rPr lang="en-US" sz="2800" dirty="0" smtClean="0">
                <a:solidFill>
                  <a:schemeClr val="tx2"/>
                </a:solidFill>
              </a:rPr>
              <a:t>Growing a church large enough to purchase or build takes an enormous amount of time and resources.</a:t>
            </a:r>
          </a:p>
        </p:txBody>
      </p:sp>
      <p:sp>
        <p:nvSpPr>
          <p:cNvPr id="3" name="Title 2"/>
          <p:cNvSpPr>
            <a:spLocks noGrp="1"/>
          </p:cNvSpPr>
          <p:nvPr>
            <p:ph type="title"/>
          </p:nvPr>
        </p:nvSpPr>
        <p:spPr>
          <a:xfrm>
            <a:off x="685800" y="609600"/>
            <a:ext cx="8229600" cy="1295400"/>
          </a:xfrm>
        </p:spPr>
        <p:txBody>
          <a:bodyPr>
            <a:normAutofit fontScale="90000"/>
          </a:bodyPr>
          <a:lstStyle/>
          <a:p>
            <a:r>
              <a:rPr lang="en-US" dirty="0" smtClean="0"/>
              <a:t/>
            </a:r>
            <a:br>
              <a:rPr lang="en-US" dirty="0" smtClean="0"/>
            </a:br>
            <a:r>
              <a:rPr lang="en-US" b="1" dirty="0" smtClean="0">
                <a:solidFill>
                  <a:srgbClr val="FF0000"/>
                </a:solidFill>
              </a:rPr>
              <a:t>                                                                                 Texas Conference: The challenge of reaching dense urban areas.</a:t>
            </a:r>
            <a:endParaRPr lang="en-US" sz="40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“Go therefore and plant churches in all nations…”  Matthew 28:19</a:t>
            </a:r>
            <a:endParaRPr lang="en-US" sz="4000" dirty="0">
              <a:solidFill>
                <a:schemeClr val="tx2"/>
              </a:solidFill>
            </a:endParaRPr>
          </a:p>
        </p:txBody>
      </p:sp>
      <p:sp>
        <p:nvSpPr>
          <p:cNvPr id="3" name="Title 2"/>
          <p:cNvSpPr>
            <a:spLocks noGrp="1"/>
          </p:cNvSpPr>
          <p:nvPr>
            <p:ph type="title"/>
          </p:nvPr>
        </p:nvSpPr>
        <p:spPr/>
        <p:txBody>
          <a:bodyPr>
            <a:normAutofit/>
          </a:bodyPr>
          <a:lstStyle/>
          <a:p>
            <a:r>
              <a:rPr lang="en-US" sz="4800" dirty="0" smtClean="0">
                <a:solidFill>
                  <a:srgbClr val="FF0000"/>
                </a:solidFill>
              </a:rPr>
              <a:t>Great Commission</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“Go therefore and </a:t>
            </a:r>
            <a:r>
              <a:rPr lang="en-US" sz="4000" strike="sngStrike" dirty="0" smtClean="0">
                <a:solidFill>
                  <a:schemeClr val="tx2"/>
                </a:solidFill>
              </a:rPr>
              <a:t>plant churches</a:t>
            </a:r>
            <a:r>
              <a:rPr lang="en-US" sz="4000" dirty="0" smtClean="0">
                <a:solidFill>
                  <a:schemeClr val="tx2"/>
                </a:solidFill>
              </a:rPr>
              <a:t> in all nations…”  Matthew 28:19</a:t>
            </a:r>
            <a:endParaRPr lang="en-US" sz="4000" dirty="0">
              <a:solidFill>
                <a:schemeClr val="tx2"/>
              </a:solidFill>
            </a:endParaRPr>
          </a:p>
        </p:txBody>
      </p:sp>
      <p:sp>
        <p:nvSpPr>
          <p:cNvPr id="3" name="Title 2"/>
          <p:cNvSpPr>
            <a:spLocks noGrp="1"/>
          </p:cNvSpPr>
          <p:nvPr>
            <p:ph type="title"/>
          </p:nvPr>
        </p:nvSpPr>
        <p:spPr/>
        <p:txBody>
          <a:bodyPr>
            <a:normAutofit/>
          </a:bodyPr>
          <a:lstStyle/>
          <a:p>
            <a:r>
              <a:rPr lang="en-US" sz="4800" dirty="0" smtClean="0">
                <a:solidFill>
                  <a:srgbClr val="FF0000"/>
                </a:solidFill>
              </a:rPr>
              <a:t>Great Commission</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a:bodyPr>
          <a:lstStyle/>
          <a:p>
            <a:r>
              <a:rPr lang="en-US" sz="4000" dirty="0" smtClean="0">
                <a:solidFill>
                  <a:schemeClr val="tx2"/>
                </a:solidFill>
              </a:rPr>
              <a:t>“Go therefore and </a:t>
            </a:r>
            <a:r>
              <a:rPr lang="en-US" sz="4000" dirty="0" smtClean="0">
                <a:solidFill>
                  <a:srgbClr val="FF0000"/>
                </a:solidFill>
              </a:rPr>
              <a:t>make disciples </a:t>
            </a:r>
            <a:r>
              <a:rPr lang="en-US" sz="4000" dirty="0" smtClean="0">
                <a:solidFill>
                  <a:schemeClr val="tx2"/>
                </a:solidFill>
              </a:rPr>
              <a:t>of all nations…”  Matthew 28:19</a:t>
            </a:r>
          </a:p>
          <a:p>
            <a:pPr>
              <a:buNone/>
            </a:pPr>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Making disciples:</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normAutofit fontScale="85000" lnSpcReduction="10000"/>
          </a:bodyPr>
          <a:lstStyle/>
          <a:p>
            <a:r>
              <a:rPr lang="en-US" sz="4000" dirty="0" smtClean="0">
                <a:solidFill>
                  <a:schemeClr val="tx2"/>
                </a:solidFill>
              </a:rPr>
              <a:t>“Go therefore and </a:t>
            </a:r>
            <a:r>
              <a:rPr lang="en-US" sz="4000" dirty="0" smtClean="0">
                <a:solidFill>
                  <a:srgbClr val="FF0000"/>
                </a:solidFill>
              </a:rPr>
              <a:t>make disciples</a:t>
            </a:r>
            <a:r>
              <a:rPr lang="en-US" sz="4000" dirty="0" smtClean="0">
                <a:solidFill>
                  <a:schemeClr val="tx2"/>
                </a:solidFill>
              </a:rPr>
              <a:t> of all nations…”  Matthew 28:19</a:t>
            </a:r>
          </a:p>
          <a:p>
            <a:r>
              <a:rPr lang="en-US" sz="4000" dirty="0" smtClean="0">
                <a:solidFill>
                  <a:schemeClr val="tx2"/>
                </a:solidFill>
              </a:rPr>
              <a:t>The purpose of planting churches is to create a community where people can become disciples.</a:t>
            </a:r>
          </a:p>
          <a:p>
            <a:r>
              <a:rPr lang="en-US" sz="4000" dirty="0" smtClean="0">
                <a:solidFill>
                  <a:schemeClr val="tx2"/>
                </a:solidFill>
              </a:rPr>
              <a:t>Sitting in a padded pew and looking at the back of someone’s head does not produce a disciple.</a:t>
            </a:r>
          </a:p>
          <a:p>
            <a:r>
              <a:rPr lang="en-US" sz="4000" dirty="0" smtClean="0">
                <a:solidFill>
                  <a:schemeClr val="tx2"/>
                </a:solidFill>
              </a:rPr>
              <a:t>Discipleship involves life transformation!</a:t>
            </a:r>
          </a:p>
          <a:p>
            <a:endParaRPr lang="en-US" sz="4000" dirty="0"/>
          </a:p>
        </p:txBody>
      </p:sp>
      <p:sp>
        <p:nvSpPr>
          <p:cNvPr id="3" name="Title 2"/>
          <p:cNvSpPr>
            <a:spLocks noGrp="1"/>
          </p:cNvSpPr>
          <p:nvPr>
            <p:ph type="title"/>
          </p:nvPr>
        </p:nvSpPr>
        <p:spPr/>
        <p:txBody>
          <a:bodyPr>
            <a:normAutofit/>
          </a:bodyPr>
          <a:lstStyle/>
          <a:p>
            <a:r>
              <a:rPr lang="en-US" sz="4800" dirty="0" smtClean="0">
                <a:solidFill>
                  <a:srgbClr val="FF0000"/>
                </a:solidFill>
              </a:rPr>
              <a:t>Making disciples:</a:t>
            </a:r>
            <a:endParaRPr lang="en-US" sz="4800"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3870</TotalTime>
  <Words>1169</Words>
  <Application>Microsoft Office PowerPoint</Application>
  <PresentationFormat>On-screen Show (4:3)</PresentationFormat>
  <Paragraphs>144</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Paper</vt:lpstr>
      <vt:lpstr>House Church Model                            for Texas Conference</vt:lpstr>
      <vt:lpstr>A Vision:</vt:lpstr>
      <vt:lpstr>                                                                                  Texas Conference: The challenge of reaching smaller communities. Population               #of 5 mile radius  # of SDA churches</vt:lpstr>
      <vt:lpstr>Slide 4</vt:lpstr>
      <vt:lpstr>                                                                                  Texas Conference: The challenge of reaching dense urban areas.</vt:lpstr>
      <vt:lpstr>Great Commission</vt:lpstr>
      <vt:lpstr>Great Commission</vt:lpstr>
      <vt:lpstr>Making disciples:</vt:lpstr>
      <vt:lpstr>Making disciples:</vt:lpstr>
      <vt:lpstr>Creating Community:</vt:lpstr>
      <vt:lpstr>House Church Fellowship:</vt:lpstr>
      <vt:lpstr>House Church Fellowship:</vt:lpstr>
      <vt:lpstr>House Church Fellowship:</vt:lpstr>
      <vt:lpstr>House Church Fellowship:</vt:lpstr>
      <vt:lpstr>House Church Fellowship:</vt:lpstr>
      <vt:lpstr>Examples of House Churches                    in the New Testament</vt:lpstr>
      <vt:lpstr>Church History</vt:lpstr>
      <vt:lpstr>Church History</vt:lpstr>
      <vt:lpstr>Modern Times</vt:lpstr>
      <vt:lpstr>House Church Fellowship:</vt:lpstr>
      <vt:lpstr>Advantages of House Church Fellowships:</vt:lpstr>
      <vt:lpstr>20/20 vision;  Acts 20:20</vt:lpstr>
      <vt:lpstr>Fellowship of House Churches-  Old idea, modern application.</vt:lpstr>
      <vt:lpstr>House Church Leadership:</vt:lpstr>
      <vt:lpstr>Monthly Network Meeting Basics:</vt:lpstr>
      <vt:lpstr>Monthly Network Meeting Specifics:</vt:lpstr>
      <vt:lpstr>Evangelism:</vt:lpstr>
      <vt:lpstr> Membership and Identity:</vt:lpstr>
      <vt:lpstr>Super-Network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Model for Texas Conference</dc:title>
  <dc:creator>is</dc:creator>
  <cp:lastModifiedBy>Nellie Cauley</cp:lastModifiedBy>
  <cp:revision>75</cp:revision>
  <dcterms:created xsi:type="dcterms:W3CDTF">2009-08-30T14:31:41Z</dcterms:created>
  <dcterms:modified xsi:type="dcterms:W3CDTF">2012-07-03T20:46:11Z</dcterms:modified>
</cp:coreProperties>
</file>