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91" r:id="rId3"/>
    <p:sldMasterId id="2147483719" r:id="rId4"/>
  </p:sldMasterIdLst>
  <p:notesMasterIdLst>
    <p:notesMasterId r:id="rId84"/>
  </p:notesMasterIdLst>
  <p:sldIdLst>
    <p:sldId id="1926" r:id="rId5"/>
    <p:sldId id="2263" r:id="rId6"/>
    <p:sldId id="348" r:id="rId7"/>
    <p:sldId id="828" r:id="rId8"/>
    <p:sldId id="1144" r:id="rId9"/>
    <p:sldId id="889" r:id="rId10"/>
    <p:sldId id="349" r:id="rId11"/>
    <p:sldId id="829" r:id="rId12"/>
    <p:sldId id="906" r:id="rId13"/>
    <p:sldId id="907" r:id="rId14"/>
    <p:sldId id="1404" r:id="rId15"/>
    <p:sldId id="262" r:id="rId16"/>
    <p:sldId id="1431" r:id="rId17"/>
    <p:sldId id="1111" r:id="rId18"/>
    <p:sldId id="913" r:id="rId19"/>
    <p:sldId id="914" r:id="rId20"/>
    <p:sldId id="1430" r:id="rId21"/>
    <p:sldId id="557" r:id="rId22"/>
    <p:sldId id="1452" r:id="rId23"/>
    <p:sldId id="1453" r:id="rId24"/>
    <p:sldId id="1438" r:id="rId25"/>
    <p:sldId id="1437" r:id="rId26"/>
    <p:sldId id="1436" r:id="rId27"/>
    <p:sldId id="1435" r:id="rId28"/>
    <p:sldId id="1434" r:id="rId29"/>
    <p:sldId id="1433" r:id="rId30"/>
    <p:sldId id="1409" r:id="rId31"/>
    <p:sldId id="1428" r:id="rId32"/>
    <p:sldId id="350" r:id="rId33"/>
    <p:sldId id="831" r:id="rId34"/>
    <p:sldId id="897" r:id="rId35"/>
    <p:sldId id="922" r:id="rId36"/>
    <p:sldId id="923" r:id="rId37"/>
    <p:sldId id="925" r:id="rId38"/>
    <p:sldId id="926" r:id="rId39"/>
    <p:sldId id="351" r:id="rId40"/>
    <p:sldId id="832" r:id="rId41"/>
    <p:sldId id="1199" r:id="rId42"/>
    <p:sldId id="1164" r:id="rId43"/>
    <p:sldId id="1194" r:id="rId44"/>
    <p:sldId id="2092" r:id="rId45"/>
    <p:sldId id="2036" r:id="rId46"/>
    <p:sldId id="2039" r:id="rId47"/>
    <p:sldId id="2040" r:id="rId48"/>
    <p:sldId id="2041" r:id="rId49"/>
    <p:sldId id="2042" r:id="rId50"/>
    <p:sldId id="2043" r:id="rId51"/>
    <p:sldId id="2044" r:id="rId52"/>
    <p:sldId id="1123" r:id="rId53"/>
    <p:sldId id="2264" r:id="rId54"/>
    <p:sldId id="2045" r:id="rId55"/>
    <p:sldId id="2046" r:id="rId56"/>
    <p:sldId id="2047" r:id="rId57"/>
    <p:sldId id="2048" r:id="rId58"/>
    <p:sldId id="2049" r:id="rId59"/>
    <p:sldId id="2050" r:id="rId60"/>
    <p:sldId id="2051" r:id="rId61"/>
    <p:sldId id="2052" r:id="rId62"/>
    <p:sldId id="2053" r:id="rId63"/>
    <p:sldId id="2054" r:id="rId64"/>
    <p:sldId id="2056" r:id="rId65"/>
    <p:sldId id="2057" r:id="rId66"/>
    <p:sldId id="2058" r:id="rId67"/>
    <p:sldId id="2059" r:id="rId68"/>
    <p:sldId id="2060" r:id="rId69"/>
    <p:sldId id="2061" r:id="rId70"/>
    <p:sldId id="2062" r:id="rId71"/>
    <p:sldId id="2065" r:id="rId72"/>
    <p:sldId id="2066" r:id="rId73"/>
    <p:sldId id="2070" r:id="rId74"/>
    <p:sldId id="2090" r:id="rId75"/>
    <p:sldId id="2091" r:id="rId76"/>
    <p:sldId id="2071" r:id="rId77"/>
    <p:sldId id="1380" r:id="rId78"/>
    <p:sldId id="1381" r:id="rId79"/>
    <p:sldId id="1195" r:id="rId80"/>
    <p:sldId id="2265" r:id="rId81"/>
    <p:sldId id="1384" r:id="rId82"/>
    <p:sldId id="209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88"/>
  </p:normalViewPr>
  <p:slideViewPr>
    <p:cSldViewPr snapToGrid="0">
      <p:cViewPr varScale="1">
        <p:scale>
          <a:sx n="104" d="100"/>
          <a:sy n="104"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Prepare</c:v>
                </c:pt>
              </c:strCache>
            </c:strRef>
          </c:tx>
          <c:spPr>
            <a:solidFill>
              <a:srgbClr val="072CA8"/>
            </a:solidFill>
          </c:spPr>
          <c:invertIfNegative val="0"/>
          <c:cat>
            <c:strRef>
              <c:f>Sheet1!$A$2</c:f>
              <c:strCache>
                <c:ptCount val="1"/>
                <c:pt idx="0">
                  <c:v>Evangelism Phase</c:v>
                </c:pt>
              </c:strCache>
            </c:strRef>
          </c:cat>
          <c:val>
            <c:numRef>
              <c:f>Sheet1!$B$2</c:f>
              <c:numCache>
                <c:formatCode>General</c:formatCode>
                <c:ptCount val="1"/>
                <c:pt idx="0">
                  <c:v>70</c:v>
                </c:pt>
              </c:numCache>
            </c:numRef>
          </c:val>
          <c:extLst>
            <c:ext xmlns:c16="http://schemas.microsoft.com/office/drawing/2014/chart" uri="{C3380CC4-5D6E-409C-BE32-E72D297353CC}">
              <c16:uniqueId val="{00000000-F167-AD42-81E7-0751C17836D3}"/>
            </c:ext>
          </c:extLst>
        </c:ser>
        <c:ser>
          <c:idx val="1"/>
          <c:order val="1"/>
          <c:tx>
            <c:strRef>
              <c:f>Sheet1!$C$1</c:f>
              <c:strCache>
                <c:ptCount val="1"/>
                <c:pt idx="0">
                  <c:v>Plant</c:v>
                </c:pt>
              </c:strCache>
            </c:strRef>
          </c:tx>
          <c:spPr>
            <a:solidFill>
              <a:srgbClr val="6B3418"/>
            </a:solidFill>
          </c:spPr>
          <c:invertIfNegative val="0"/>
          <c:cat>
            <c:strRef>
              <c:f>Sheet1!$A$2</c:f>
              <c:strCache>
                <c:ptCount val="1"/>
                <c:pt idx="0">
                  <c:v>Evangelism Phase</c:v>
                </c:pt>
              </c:strCache>
            </c:strRef>
          </c:cat>
          <c:val>
            <c:numRef>
              <c:f>Sheet1!$C$2</c:f>
              <c:numCache>
                <c:formatCode>General</c:formatCode>
                <c:ptCount val="1"/>
                <c:pt idx="0">
                  <c:v>20</c:v>
                </c:pt>
              </c:numCache>
            </c:numRef>
          </c:val>
          <c:extLst>
            <c:ext xmlns:c16="http://schemas.microsoft.com/office/drawing/2014/chart" uri="{C3380CC4-5D6E-409C-BE32-E72D297353CC}">
              <c16:uniqueId val="{00000001-F167-AD42-81E7-0751C17836D3}"/>
            </c:ext>
          </c:extLst>
        </c:ser>
        <c:ser>
          <c:idx val="2"/>
          <c:order val="2"/>
          <c:tx>
            <c:strRef>
              <c:f>Sheet1!$D$1</c:f>
              <c:strCache>
                <c:ptCount val="1"/>
                <c:pt idx="0">
                  <c:v>Cultivate</c:v>
                </c:pt>
              </c:strCache>
            </c:strRef>
          </c:tx>
          <c:spPr>
            <a:solidFill>
              <a:srgbClr val="0B5500"/>
            </a:solidFill>
          </c:spPr>
          <c:invertIfNegative val="0"/>
          <c:cat>
            <c:strRef>
              <c:f>Sheet1!$A$2</c:f>
              <c:strCache>
                <c:ptCount val="1"/>
                <c:pt idx="0">
                  <c:v>Evangelism Phase</c:v>
                </c:pt>
              </c:strCache>
            </c:strRef>
          </c:cat>
          <c:val>
            <c:numRef>
              <c:f>Sheet1!$D$2</c:f>
              <c:numCache>
                <c:formatCode>General</c:formatCode>
                <c:ptCount val="1"/>
                <c:pt idx="0">
                  <c:v>10</c:v>
                </c:pt>
              </c:numCache>
            </c:numRef>
          </c:val>
          <c:extLst>
            <c:ext xmlns:c16="http://schemas.microsoft.com/office/drawing/2014/chart" uri="{C3380CC4-5D6E-409C-BE32-E72D297353CC}">
              <c16:uniqueId val="{00000002-F167-AD42-81E7-0751C17836D3}"/>
            </c:ext>
          </c:extLst>
        </c:ser>
        <c:ser>
          <c:idx val="3"/>
          <c:order val="3"/>
          <c:tx>
            <c:strRef>
              <c:f>Sheet1!$E$1</c:f>
              <c:strCache>
                <c:ptCount val="1"/>
                <c:pt idx="0">
                  <c:v>Harvest</c:v>
                </c:pt>
              </c:strCache>
            </c:strRef>
          </c:tx>
          <c:spPr>
            <a:solidFill>
              <a:srgbClr val="EEA116"/>
            </a:solidFill>
          </c:spPr>
          <c:invertIfNegative val="0"/>
          <c:cat>
            <c:strRef>
              <c:f>Sheet1!$A$2</c:f>
              <c:strCache>
                <c:ptCount val="1"/>
                <c:pt idx="0">
                  <c:v>Evangelism Phase</c:v>
                </c:pt>
              </c:strCache>
            </c:strRef>
          </c:cat>
          <c:val>
            <c:numRef>
              <c:f>Sheet1!$E$2</c:f>
              <c:numCache>
                <c:formatCode>General</c:formatCode>
                <c:ptCount val="1"/>
                <c:pt idx="0">
                  <c:v>60</c:v>
                </c:pt>
              </c:numCache>
            </c:numRef>
          </c:val>
          <c:extLst>
            <c:ext xmlns:c16="http://schemas.microsoft.com/office/drawing/2014/chart" uri="{C3380CC4-5D6E-409C-BE32-E72D297353CC}">
              <c16:uniqueId val="{00000003-F167-AD42-81E7-0751C17836D3}"/>
            </c:ext>
          </c:extLst>
        </c:ser>
        <c:ser>
          <c:idx val="4"/>
          <c:order val="4"/>
          <c:tx>
            <c:strRef>
              <c:f>Sheet1!$F$1</c:f>
              <c:strCache>
                <c:ptCount val="1"/>
                <c:pt idx="0">
                  <c:v>Preserve</c:v>
                </c:pt>
              </c:strCache>
            </c:strRef>
          </c:tx>
          <c:spPr>
            <a:solidFill>
              <a:srgbClr val="E22311"/>
            </a:solidFill>
          </c:spPr>
          <c:invertIfNegative val="0"/>
          <c:cat>
            <c:strRef>
              <c:f>Sheet1!$A$2</c:f>
              <c:strCache>
                <c:ptCount val="1"/>
                <c:pt idx="0">
                  <c:v>Evangelism Phase</c:v>
                </c:pt>
              </c:strCache>
            </c:strRef>
          </c:cat>
          <c:val>
            <c:numRef>
              <c:f>Sheet1!$F$2</c:f>
              <c:numCache>
                <c:formatCode>General</c:formatCode>
                <c:ptCount val="1"/>
                <c:pt idx="0">
                  <c:v>10</c:v>
                </c:pt>
              </c:numCache>
            </c:numRef>
          </c:val>
          <c:extLst>
            <c:ext xmlns:c16="http://schemas.microsoft.com/office/drawing/2014/chart" uri="{C3380CC4-5D6E-409C-BE32-E72D297353CC}">
              <c16:uniqueId val="{00000004-F167-AD42-81E7-0751C17836D3}"/>
            </c:ext>
          </c:extLst>
        </c:ser>
        <c:dLbls>
          <c:showLegendKey val="0"/>
          <c:showVal val="0"/>
          <c:showCatName val="0"/>
          <c:showSerName val="0"/>
          <c:showPercent val="0"/>
          <c:showBubbleSize val="0"/>
        </c:dLbls>
        <c:gapWidth val="150"/>
        <c:axId val="2083023616"/>
        <c:axId val="2083027104"/>
      </c:barChart>
      <c:catAx>
        <c:axId val="2083023616"/>
        <c:scaling>
          <c:orientation val="minMax"/>
        </c:scaling>
        <c:delete val="0"/>
        <c:axPos val="b"/>
        <c:numFmt formatCode="General" sourceLinked="0"/>
        <c:majorTickMark val="out"/>
        <c:minorTickMark val="none"/>
        <c:tickLblPos val="nextTo"/>
        <c:txPr>
          <a:bodyPr/>
          <a:lstStyle/>
          <a:p>
            <a:pPr>
              <a:defRPr>
                <a:latin typeface="Avenir Book"/>
              </a:defRPr>
            </a:pPr>
            <a:endParaRPr lang="en-US"/>
          </a:p>
        </c:txPr>
        <c:crossAx val="2083027104"/>
        <c:crosses val="autoZero"/>
        <c:auto val="1"/>
        <c:lblAlgn val="ctr"/>
        <c:lblOffset val="100"/>
        <c:noMultiLvlLbl val="0"/>
      </c:catAx>
      <c:valAx>
        <c:axId val="208302710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en-US"/>
          </a:p>
        </c:txPr>
        <c:crossAx val="2083023616"/>
        <c:crosses val="autoZero"/>
        <c:crossBetween val="between"/>
      </c:valAx>
    </c:plotArea>
    <c:legend>
      <c:legendPos val="r"/>
      <c:overlay val="0"/>
      <c:txPr>
        <a:bodyPr/>
        <a:lstStyle/>
        <a:p>
          <a:pPr>
            <a:defRPr>
              <a:latin typeface="Avenir Book"/>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Prepare</c:v>
                </c:pt>
              </c:strCache>
            </c:strRef>
          </c:tx>
          <c:spPr>
            <a:solidFill>
              <a:srgbClr val="072CA8"/>
            </a:solidFill>
          </c:spPr>
          <c:invertIfNegative val="0"/>
          <c:cat>
            <c:strRef>
              <c:f>Sheet1!$A$2</c:f>
              <c:strCache>
                <c:ptCount val="1"/>
                <c:pt idx="0">
                  <c:v>Evangelism Phase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EEC5-1D46-ADFD-7501556DD78A}"/>
            </c:ext>
          </c:extLst>
        </c:ser>
        <c:ser>
          <c:idx val="1"/>
          <c:order val="1"/>
          <c:tx>
            <c:strRef>
              <c:f>Sheet1!$C$1</c:f>
              <c:strCache>
                <c:ptCount val="1"/>
                <c:pt idx="0">
                  <c:v>Plant</c:v>
                </c:pt>
              </c:strCache>
            </c:strRef>
          </c:tx>
          <c:spPr>
            <a:solidFill>
              <a:srgbClr val="6B3418"/>
            </a:solidFill>
          </c:spPr>
          <c:invertIfNegative val="0"/>
          <c:cat>
            <c:strRef>
              <c:f>Sheet1!$A$2</c:f>
              <c:strCache>
                <c:ptCount val="1"/>
                <c:pt idx="0">
                  <c:v>Evangelism Phase</c:v>
                </c:pt>
              </c:strCache>
            </c:strRef>
          </c:cat>
          <c:val>
            <c:numRef>
              <c:f>Sheet1!$C$2</c:f>
              <c:numCache>
                <c:formatCode>General</c:formatCode>
                <c:ptCount val="1"/>
                <c:pt idx="0">
                  <c:v>20</c:v>
                </c:pt>
              </c:numCache>
            </c:numRef>
          </c:val>
          <c:extLst>
            <c:ext xmlns:c16="http://schemas.microsoft.com/office/drawing/2014/chart" uri="{C3380CC4-5D6E-409C-BE32-E72D297353CC}">
              <c16:uniqueId val="{00000001-EEC5-1D46-ADFD-7501556DD78A}"/>
            </c:ext>
          </c:extLst>
        </c:ser>
        <c:ser>
          <c:idx val="2"/>
          <c:order val="2"/>
          <c:tx>
            <c:strRef>
              <c:f>Sheet1!$D$1</c:f>
              <c:strCache>
                <c:ptCount val="1"/>
                <c:pt idx="0">
                  <c:v>Cultivate</c:v>
                </c:pt>
              </c:strCache>
            </c:strRef>
          </c:tx>
          <c:spPr>
            <a:solidFill>
              <a:srgbClr val="0B5500"/>
            </a:solidFill>
          </c:spPr>
          <c:invertIfNegative val="0"/>
          <c:cat>
            <c:strRef>
              <c:f>Sheet1!$A$2</c:f>
              <c:strCache>
                <c:ptCount val="1"/>
                <c:pt idx="0">
                  <c:v>Evangelism Phase</c:v>
                </c:pt>
              </c:strCache>
            </c:strRef>
          </c:cat>
          <c:val>
            <c:numRef>
              <c:f>Sheet1!$D$2</c:f>
              <c:numCache>
                <c:formatCode>General</c:formatCode>
                <c:ptCount val="1"/>
                <c:pt idx="0">
                  <c:v>10</c:v>
                </c:pt>
              </c:numCache>
            </c:numRef>
          </c:val>
          <c:extLst>
            <c:ext xmlns:c16="http://schemas.microsoft.com/office/drawing/2014/chart" uri="{C3380CC4-5D6E-409C-BE32-E72D297353CC}">
              <c16:uniqueId val="{00000002-EEC5-1D46-ADFD-7501556DD78A}"/>
            </c:ext>
          </c:extLst>
        </c:ser>
        <c:ser>
          <c:idx val="3"/>
          <c:order val="3"/>
          <c:tx>
            <c:strRef>
              <c:f>Sheet1!$E$1</c:f>
              <c:strCache>
                <c:ptCount val="1"/>
                <c:pt idx="0">
                  <c:v>Harvest</c:v>
                </c:pt>
              </c:strCache>
            </c:strRef>
          </c:tx>
          <c:spPr>
            <a:solidFill>
              <a:srgbClr val="EEA116"/>
            </a:solidFill>
          </c:spPr>
          <c:invertIfNegative val="0"/>
          <c:cat>
            <c:strRef>
              <c:f>Sheet1!$A$2</c:f>
              <c:strCache>
                <c:ptCount val="1"/>
                <c:pt idx="0">
                  <c:v>Evangelism Phase</c:v>
                </c:pt>
              </c:strCache>
            </c:strRef>
          </c:cat>
          <c:val>
            <c:numRef>
              <c:f>Sheet1!$E$2</c:f>
              <c:numCache>
                <c:formatCode>General</c:formatCode>
                <c:ptCount val="1"/>
                <c:pt idx="0">
                  <c:v>100</c:v>
                </c:pt>
              </c:numCache>
            </c:numRef>
          </c:val>
          <c:extLst>
            <c:ext xmlns:c16="http://schemas.microsoft.com/office/drawing/2014/chart" uri="{C3380CC4-5D6E-409C-BE32-E72D297353CC}">
              <c16:uniqueId val="{00000003-EEC5-1D46-ADFD-7501556DD78A}"/>
            </c:ext>
          </c:extLst>
        </c:ser>
        <c:ser>
          <c:idx val="4"/>
          <c:order val="4"/>
          <c:tx>
            <c:strRef>
              <c:f>Sheet1!$F$1</c:f>
              <c:strCache>
                <c:ptCount val="1"/>
                <c:pt idx="0">
                  <c:v>Preserve</c:v>
                </c:pt>
              </c:strCache>
            </c:strRef>
          </c:tx>
          <c:spPr>
            <a:solidFill>
              <a:srgbClr val="E22311"/>
            </a:solidFill>
          </c:spPr>
          <c:invertIfNegative val="0"/>
          <c:cat>
            <c:strRef>
              <c:f>Sheet1!$A$2</c:f>
              <c:strCache>
                <c:ptCount val="1"/>
                <c:pt idx="0">
                  <c:v>Evangelism Phase</c:v>
                </c:pt>
              </c:strCache>
            </c:strRef>
          </c:cat>
          <c:val>
            <c:numRef>
              <c:f>Sheet1!$F$2</c:f>
              <c:numCache>
                <c:formatCode>General</c:formatCode>
                <c:ptCount val="1"/>
                <c:pt idx="0">
                  <c:v>10</c:v>
                </c:pt>
              </c:numCache>
            </c:numRef>
          </c:val>
          <c:extLst>
            <c:ext xmlns:c16="http://schemas.microsoft.com/office/drawing/2014/chart" uri="{C3380CC4-5D6E-409C-BE32-E72D297353CC}">
              <c16:uniqueId val="{00000004-EEC5-1D46-ADFD-7501556DD78A}"/>
            </c:ext>
          </c:extLst>
        </c:ser>
        <c:dLbls>
          <c:showLegendKey val="0"/>
          <c:showVal val="0"/>
          <c:showCatName val="0"/>
          <c:showSerName val="0"/>
          <c:showPercent val="0"/>
          <c:showBubbleSize val="0"/>
        </c:dLbls>
        <c:gapWidth val="150"/>
        <c:axId val="2011557504"/>
        <c:axId val="2011640304"/>
      </c:barChart>
      <c:catAx>
        <c:axId val="2011557504"/>
        <c:scaling>
          <c:orientation val="minMax"/>
        </c:scaling>
        <c:delete val="0"/>
        <c:axPos val="b"/>
        <c:numFmt formatCode="General" sourceLinked="0"/>
        <c:majorTickMark val="out"/>
        <c:minorTickMark val="none"/>
        <c:tickLblPos val="nextTo"/>
        <c:txPr>
          <a:bodyPr/>
          <a:lstStyle/>
          <a:p>
            <a:pPr>
              <a:defRPr>
                <a:latin typeface="Avenir Book"/>
              </a:defRPr>
            </a:pPr>
            <a:endParaRPr lang="en-US"/>
          </a:p>
        </c:txPr>
        <c:crossAx val="2011640304"/>
        <c:crosses val="autoZero"/>
        <c:auto val="1"/>
        <c:lblAlgn val="ctr"/>
        <c:lblOffset val="100"/>
        <c:noMultiLvlLbl val="0"/>
      </c:catAx>
      <c:valAx>
        <c:axId val="201164030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en-US"/>
          </a:p>
        </c:txPr>
        <c:crossAx val="2011557504"/>
        <c:crosses val="autoZero"/>
        <c:crossBetween val="between"/>
      </c:valAx>
    </c:plotArea>
    <c:legend>
      <c:legendPos val="r"/>
      <c:overlay val="0"/>
      <c:txPr>
        <a:bodyPr/>
        <a:lstStyle/>
        <a:p>
          <a:pPr>
            <a:defRPr>
              <a:latin typeface="Avenir Book"/>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Prepare</c:v>
                </c:pt>
              </c:strCache>
            </c:strRef>
          </c:tx>
          <c:spPr>
            <a:solidFill>
              <a:srgbClr val="072CA8"/>
            </a:solidFill>
          </c:spPr>
          <c:invertIfNegative val="0"/>
          <c:cat>
            <c:strRef>
              <c:f>Sheet1!$A$2</c:f>
              <c:strCache>
                <c:ptCount val="1"/>
                <c:pt idx="0">
                  <c:v>Evangelism Phase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D8EF-DF41-BBA6-D7419DC3C270}"/>
            </c:ext>
          </c:extLst>
        </c:ser>
        <c:ser>
          <c:idx val="1"/>
          <c:order val="1"/>
          <c:tx>
            <c:strRef>
              <c:f>Sheet1!$C$1</c:f>
              <c:strCache>
                <c:ptCount val="1"/>
                <c:pt idx="0">
                  <c:v>Plant</c:v>
                </c:pt>
              </c:strCache>
            </c:strRef>
          </c:tx>
          <c:spPr>
            <a:solidFill>
              <a:srgbClr val="6B3418"/>
            </a:solidFill>
          </c:spPr>
          <c:invertIfNegative val="0"/>
          <c:cat>
            <c:strRef>
              <c:f>Sheet1!$A$2</c:f>
              <c:strCache>
                <c:ptCount val="1"/>
                <c:pt idx="0">
                  <c:v>Evangelism Phase</c:v>
                </c:pt>
              </c:strCache>
            </c:strRef>
          </c:cat>
          <c:val>
            <c:numRef>
              <c:f>Sheet1!$C$2</c:f>
              <c:numCache>
                <c:formatCode>General</c:formatCode>
                <c:ptCount val="1"/>
                <c:pt idx="0">
                  <c:v>20</c:v>
                </c:pt>
              </c:numCache>
            </c:numRef>
          </c:val>
          <c:extLst>
            <c:ext xmlns:c16="http://schemas.microsoft.com/office/drawing/2014/chart" uri="{C3380CC4-5D6E-409C-BE32-E72D297353CC}">
              <c16:uniqueId val="{00000001-D8EF-DF41-BBA6-D7419DC3C270}"/>
            </c:ext>
          </c:extLst>
        </c:ser>
        <c:ser>
          <c:idx val="2"/>
          <c:order val="2"/>
          <c:tx>
            <c:strRef>
              <c:f>Sheet1!$D$1</c:f>
              <c:strCache>
                <c:ptCount val="1"/>
                <c:pt idx="0">
                  <c:v>Cultivate</c:v>
                </c:pt>
              </c:strCache>
            </c:strRef>
          </c:tx>
          <c:spPr>
            <a:solidFill>
              <a:srgbClr val="0B5500"/>
            </a:solidFill>
          </c:spPr>
          <c:invertIfNegative val="0"/>
          <c:cat>
            <c:strRef>
              <c:f>Sheet1!$A$2</c:f>
              <c:strCache>
                <c:ptCount val="1"/>
                <c:pt idx="0">
                  <c:v>Evangelism Phase</c:v>
                </c:pt>
              </c:strCache>
            </c:strRef>
          </c:cat>
          <c:val>
            <c:numRef>
              <c:f>Sheet1!$D$2</c:f>
              <c:numCache>
                <c:formatCode>General</c:formatCode>
                <c:ptCount val="1"/>
                <c:pt idx="0">
                  <c:v>10</c:v>
                </c:pt>
              </c:numCache>
            </c:numRef>
          </c:val>
          <c:extLst>
            <c:ext xmlns:c16="http://schemas.microsoft.com/office/drawing/2014/chart" uri="{C3380CC4-5D6E-409C-BE32-E72D297353CC}">
              <c16:uniqueId val="{00000002-D8EF-DF41-BBA6-D7419DC3C270}"/>
            </c:ext>
          </c:extLst>
        </c:ser>
        <c:ser>
          <c:idx val="3"/>
          <c:order val="3"/>
          <c:tx>
            <c:strRef>
              <c:f>Sheet1!$E$1</c:f>
              <c:strCache>
                <c:ptCount val="1"/>
                <c:pt idx="0">
                  <c:v>Harvest</c:v>
                </c:pt>
              </c:strCache>
            </c:strRef>
          </c:tx>
          <c:spPr>
            <a:solidFill>
              <a:srgbClr val="EEA116"/>
            </a:solidFill>
          </c:spPr>
          <c:invertIfNegative val="0"/>
          <c:cat>
            <c:strRef>
              <c:f>Sheet1!$A$2</c:f>
              <c:strCache>
                <c:ptCount val="1"/>
                <c:pt idx="0">
                  <c:v>Evangelism Phase</c:v>
                </c:pt>
              </c:strCache>
            </c:strRef>
          </c:cat>
          <c:val>
            <c:numRef>
              <c:f>Sheet1!$E$2</c:f>
              <c:numCache>
                <c:formatCode>General</c:formatCode>
                <c:ptCount val="1"/>
                <c:pt idx="0">
                  <c:v>100</c:v>
                </c:pt>
              </c:numCache>
            </c:numRef>
          </c:val>
          <c:extLst>
            <c:ext xmlns:c16="http://schemas.microsoft.com/office/drawing/2014/chart" uri="{C3380CC4-5D6E-409C-BE32-E72D297353CC}">
              <c16:uniqueId val="{00000003-D8EF-DF41-BBA6-D7419DC3C270}"/>
            </c:ext>
          </c:extLst>
        </c:ser>
        <c:ser>
          <c:idx val="4"/>
          <c:order val="4"/>
          <c:tx>
            <c:strRef>
              <c:f>Sheet1!$F$1</c:f>
              <c:strCache>
                <c:ptCount val="1"/>
                <c:pt idx="0">
                  <c:v>Preserve</c:v>
                </c:pt>
              </c:strCache>
            </c:strRef>
          </c:tx>
          <c:spPr>
            <a:solidFill>
              <a:srgbClr val="E22311"/>
            </a:solidFill>
          </c:spPr>
          <c:invertIfNegative val="0"/>
          <c:cat>
            <c:strRef>
              <c:f>Sheet1!$A$2</c:f>
              <c:strCache>
                <c:ptCount val="1"/>
                <c:pt idx="0">
                  <c:v>Evangelism Phase</c:v>
                </c:pt>
              </c:strCache>
            </c:strRef>
          </c:cat>
          <c:val>
            <c:numRef>
              <c:f>Sheet1!$F$2</c:f>
              <c:numCache>
                <c:formatCode>General</c:formatCode>
                <c:ptCount val="1"/>
                <c:pt idx="0">
                  <c:v>10</c:v>
                </c:pt>
              </c:numCache>
            </c:numRef>
          </c:val>
          <c:extLst>
            <c:ext xmlns:c16="http://schemas.microsoft.com/office/drawing/2014/chart" uri="{C3380CC4-5D6E-409C-BE32-E72D297353CC}">
              <c16:uniqueId val="{00000004-D8EF-DF41-BBA6-D7419DC3C270}"/>
            </c:ext>
          </c:extLst>
        </c:ser>
        <c:dLbls>
          <c:showLegendKey val="0"/>
          <c:showVal val="0"/>
          <c:showCatName val="0"/>
          <c:showSerName val="0"/>
          <c:showPercent val="0"/>
          <c:showBubbleSize val="0"/>
        </c:dLbls>
        <c:gapWidth val="150"/>
        <c:axId val="2011112192"/>
        <c:axId val="2083671264"/>
      </c:barChart>
      <c:catAx>
        <c:axId val="2011112192"/>
        <c:scaling>
          <c:orientation val="minMax"/>
        </c:scaling>
        <c:delete val="0"/>
        <c:axPos val="b"/>
        <c:numFmt formatCode="General" sourceLinked="0"/>
        <c:majorTickMark val="out"/>
        <c:minorTickMark val="none"/>
        <c:tickLblPos val="nextTo"/>
        <c:txPr>
          <a:bodyPr/>
          <a:lstStyle/>
          <a:p>
            <a:pPr>
              <a:defRPr>
                <a:latin typeface="Avenir Book"/>
              </a:defRPr>
            </a:pPr>
            <a:endParaRPr lang="en-US"/>
          </a:p>
        </c:txPr>
        <c:crossAx val="2083671264"/>
        <c:crosses val="autoZero"/>
        <c:auto val="1"/>
        <c:lblAlgn val="ctr"/>
        <c:lblOffset val="100"/>
        <c:noMultiLvlLbl val="0"/>
      </c:catAx>
      <c:valAx>
        <c:axId val="208367126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en-US"/>
          </a:p>
        </c:txPr>
        <c:crossAx val="2011112192"/>
        <c:crosses val="autoZero"/>
        <c:crossBetween val="between"/>
      </c:valAx>
    </c:plotArea>
    <c:legend>
      <c:legendPos val="r"/>
      <c:overlay val="0"/>
      <c:txPr>
        <a:bodyPr/>
        <a:lstStyle/>
        <a:p>
          <a:pPr>
            <a:defRPr>
              <a:latin typeface="Avenir Book"/>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Prepare</c:v>
                </c:pt>
              </c:strCache>
            </c:strRef>
          </c:tx>
          <c:spPr>
            <a:solidFill>
              <a:srgbClr val="072CA8"/>
            </a:solidFill>
          </c:spPr>
          <c:invertIfNegative val="0"/>
          <c:cat>
            <c:strRef>
              <c:f>Sheet1!$A$2</c:f>
              <c:strCache>
                <c:ptCount val="1"/>
                <c:pt idx="0">
                  <c:v>Evangelism Phase</c:v>
                </c:pt>
              </c:strCache>
            </c:strRef>
          </c:cat>
          <c:val>
            <c:numRef>
              <c:f>Sheet1!$B$2</c:f>
              <c:numCache>
                <c:formatCode>General</c:formatCode>
                <c:ptCount val="1"/>
                <c:pt idx="0">
                  <c:v>70</c:v>
                </c:pt>
              </c:numCache>
            </c:numRef>
          </c:val>
          <c:extLst>
            <c:ext xmlns:c16="http://schemas.microsoft.com/office/drawing/2014/chart" uri="{C3380CC4-5D6E-409C-BE32-E72D297353CC}">
              <c16:uniqueId val="{00000000-378C-654D-8018-25BC615CFC3C}"/>
            </c:ext>
          </c:extLst>
        </c:ser>
        <c:ser>
          <c:idx val="1"/>
          <c:order val="1"/>
          <c:tx>
            <c:strRef>
              <c:f>Sheet1!$C$1</c:f>
              <c:strCache>
                <c:ptCount val="1"/>
                <c:pt idx="0">
                  <c:v>Plant</c:v>
                </c:pt>
              </c:strCache>
            </c:strRef>
          </c:tx>
          <c:spPr>
            <a:solidFill>
              <a:srgbClr val="6B3418"/>
            </a:solidFill>
          </c:spPr>
          <c:invertIfNegative val="0"/>
          <c:cat>
            <c:strRef>
              <c:f>Sheet1!$A$2</c:f>
              <c:strCache>
                <c:ptCount val="1"/>
                <c:pt idx="0">
                  <c:v>Evangelism Phase</c:v>
                </c:pt>
              </c:strCache>
            </c:strRef>
          </c:cat>
          <c:val>
            <c:numRef>
              <c:f>Sheet1!$C$2</c:f>
              <c:numCache>
                <c:formatCode>General</c:formatCode>
                <c:ptCount val="1"/>
                <c:pt idx="0">
                  <c:v>70</c:v>
                </c:pt>
              </c:numCache>
            </c:numRef>
          </c:val>
          <c:extLst>
            <c:ext xmlns:c16="http://schemas.microsoft.com/office/drawing/2014/chart" uri="{C3380CC4-5D6E-409C-BE32-E72D297353CC}">
              <c16:uniqueId val="{00000001-378C-654D-8018-25BC615CFC3C}"/>
            </c:ext>
          </c:extLst>
        </c:ser>
        <c:ser>
          <c:idx val="2"/>
          <c:order val="2"/>
          <c:tx>
            <c:strRef>
              <c:f>Sheet1!$D$1</c:f>
              <c:strCache>
                <c:ptCount val="1"/>
                <c:pt idx="0">
                  <c:v>Cultivate</c:v>
                </c:pt>
              </c:strCache>
            </c:strRef>
          </c:tx>
          <c:spPr>
            <a:solidFill>
              <a:srgbClr val="0B5500"/>
            </a:solidFill>
          </c:spPr>
          <c:invertIfNegative val="0"/>
          <c:cat>
            <c:strRef>
              <c:f>Sheet1!$A$2</c:f>
              <c:strCache>
                <c:ptCount val="1"/>
                <c:pt idx="0">
                  <c:v>Evangelism Phase</c:v>
                </c:pt>
              </c:strCache>
            </c:strRef>
          </c:cat>
          <c:val>
            <c:numRef>
              <c:f>Sheet1!$D$2</c:f>
              <c:numCache>
                <c:formatCode>General</c:formatCode>
                <c:ptCount val="1"/>
                <c:pt idx="0">
                  <c:v>70</c:v>
                </c:pt>
              </c:numCache>
            </c:numRef>
          </c:val>
          <c:extLst>
            <c:ext xmlns:c16="http://schemas.microsoft.com/office/drawing/2014/chart" uri="{C3380CC4-5D6E-409C-BE32-E72D297353CC}">
              <c16:uniqueId val="{00000002-378C-654D-8018-25BC615CFC3C}"/>
            </c:ext>
          </c:extLst>
        </c:ser>
        <c:ser>
          <c:idx val="3"/>
          <c:order val="3"/>
          <c:tx>
            <c:strRef>
              <c:f>Sheet1!$E$1</c:f>
              <c:strCache>
                <c:ptCount val="1"/>
                <c:pt idx="0">
                  <c:v>Harvest</c:v>
                </c:pt>
              </c:strCache>
            </c:strRef>
          </c:tx>
          <c:spPr>
            <a:solidFill>
              <a:srgbClr val="EEA116"/>
            </a:solidFill>
          </c:spPr>
          <c:invertIfNegative val="0"/>
          <c:cat>
            <c:strRef>
              <c:f>Sheet1!$A$2</c:f>
              <c:strCache>
                <c:ptCount val="1"/>
                <c:pt idx="0">
                  <c:v>Evangelism Phase</c:v>
                </c:pt>
              </c:strCache>
            </c:strRef>
          </c:cat>
          <c:val>
            <c:numRef>
              <c:f>Sheet1!$E$2</c:f>
              <c:numCache>
                <c:formatCode>General</c:formatCode>
                <c:ptCount val="1"/>
                <c:pt idx="0">
                  <c:v>70</c:v>
                </c:pt>
              </c:numCache>
            </c:numRef>
          </c:val>
          <c:extLst>
            <c:ext xmlns:c16="http://schemas.microsoft.com/office/drawing/2014/chart" uri="{C3380CC4-5D6E-409C-BE32-E72D297353CC}">
              <c16:uniqueId val="{00000003-378C-654D-8018-25BC615CFC3C}"/>
            </c:ext>
          </c:extLst>
        </c:ser>
        <c:ser>
          <c:idx val="4"/>
          <c:order val="4"/>
          <c:tx>
            <c:strRef>
              <c:f>Sheet1!$F$1</c:f>
              <c:strCache>
                <c:ptCount val="1"/>
                <c:pt idx="0">
                  <c:v>Preserve</c:v>
                </c:pt>
              </c:strCache>
            </c:strRef>
          </c:tx>
          <c:spPr>
            <a:solidFill>
              <a:srgbClr val="E22311"/>
            </a:solidFill>
          </c:spPr>
          <c:invertIfNegative val="0"/>
          <c:cat>
            <c:strRef>
              <c:f>Sheet1!$A$2</c:f>
              <c:strCache>
                <c:ptCount val="1"/>
                <c:pt idx="0">
                  <c:v>Evangelism Phase</c:v>
                </c:pt>
              </c:strCache>
            </c:strRef>
          </c:cat>
          <c:val>
            <c:numRef>
              <c:f>Sheet1!$F$2</c:f>
              <c:numCache>
                <c:formatCode>General</c:formatCode>
                <c:ptCount val="1"/>
                <c:pt idx="0">
                  <c:v>70</c:v>
                </c:pt>
              </c:numCache>
            </c:numRef>
          </c:val>
          <c:extLst>
            <c:ext xmlns:c16="http://schemas.microsoft.com/office/drawing/2014/chart" uri="{C3380CC4-5D6E-409C-BE32-E72D297353CC}">
              <c16:uniqueId val="{00000004-378C-654D-8018-25BC615CFC3C}"/>
            </c:ext>
          </c:extLst>
        </c:ser>
        <c:dLbls>
          <c:showLegendKey val="0"/>
          <c:showVal val="0"/>
          <c:showCatName val="0"/>
          <c:showSerName val="0"/>
          <c:showPercent val="0"/>
          <c:showBubbleSize val="0"/>
        </c:dLbls>
        <c:gapWidth val="150"/>
        <c:axId val="2082398224"/>
        <c:axId val="2082400000"/>
      </c:barChart>
      <c:catAx>
        <c:axId val="2082398224"/>
        <c:scaling>
          <c:orientation val="minMax"/>
        </c:scaling>
        <c:delete val="0"/>
        <c:axPos val="b"/>
        <c:numFmt formatCode="General" sourceLinked="0"/>
        <c:majorTickMark val="out"/>
        <c:minorTickMark val="none"/>
        <c:tickLblPos val="nextTo"/>
        <c:txPr>
          <a:bodyPr/>
          <a:lstStyle/>
          <a:p>
            <a:pPr>
              <a:defRPr>
                <a:latin typeface="Avenir Book"/>
              </a:defRPr>
            </a:pPr>
            <a:endParaRPr lang="en-US"/>
          </a:p>
        </c:txPr>
        <c:crossAx val="2082400000"/>
        <c:crosses val="autoZero"/>
        <c:auto val="1"/>
        <c:lblAlgn val="ctr"/>
        <c:lblOffset val="100"/>
        <c:noMultiLvlLbl val="0"/>
      </c:catAx>
      <c:valAx>
        <c:axId val="2082400000"/>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en-US"/>
          </a:p>
        </c:txPr>
        <c:crossAx val="2082398224"/>
        <c:crosses val="autoZero"/>
        <c:crossBetween val="between"/>
      </c:valAx>
    </c:plotArea>
    <c:legend>
      <c:legendPos val="r"/>
      <c:overlay val="0"/>
      <c:txPr>
        <a:bodyPr/>
        <a:lstStyle/>
        <a:p>
          <a:pPr>
            <a:defRPr>
              <a:latin typeface="Avenir Book"/>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Prepare</c:v>
                </c:pt>
              </c:strCache>
            </c:strRef>
          </c:tx>
          <c:spPr>
            <a:solidFill>
              <a:srgbClr val="072CA8"/>
            </a:solidFill>
          </c:spPr>
          <c:invertIfNegative val="0"/>
          <c:cat>
            <c:strRef>
              <c:f>Sheet1!$A$2</c:f>
              <c:strCache>
                <c:ptCount val="1"/>
                <c:pt idx="0">
                  <c:v>Evangelism Phase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70C7-2540-80CA-5672214915C2}"/>
            </c:ext>
          </c:extLst>
        </c:ser>
        <c:ser>
          <c:idx val="1"/>
          <c:order val="1"/>
          <c:tx>
            <c:strRef>
              <c:f>Sheet1!$C$1</c:f>
              <c:strCache>
                <c:ptCount val="1"/>
                <c:pt idx="0">
                  <c:v>Plant</c:v>
                </c:pt>
              </c:strCache>
            </c:strRef>
          </c:tx>
          <c:spPr>
            <a:solidFill>
              <a:srgbClr val="6B3418"/>
            </a:solidFill>
          </c:spPr>
          <c:invertIfNegative val="0"/>
          <c:cat>
            <c:strRef>
              <c:f>Sheet1!$A$2</c:f>
              <c:strCache>
                <c:ptCount val="1"/>
                <c:pt idx="0">
                  <c:v>Evangelism Phase</c:v>
                </c:pt>
              </c:strCache>
            </c:strRef>
          </c:cat>
          <c:val>
            <c:numRef>
              <c:f>Sheet1!$C$2</c:f>
              <c:numCache>
                <c:formatCode>General</c:formatCode>
                <c:ptCount val="1"/>
                <c:pt idx="0">
                  <c:v>100</c:v>
                </c:pt>
              </c:numCache>
            </c:numRef>
          </c:val>
          <c:extLst>
            <c:ext xmlns:c16="http://schemas.microsoft.com/office/drawing/2014/chart" uri="{C3380CC4-5D6E-409C-BE32-E72D297353CC}">
              <c16:uniqueId val="{00000001-70C7-2540-80CA-5672214915C2}"/>
            </c:ext>
          </c:extLst>
        </c:ser>
        <c:ser>
          <c:idx val="2"/>
          <c:order val="2"/>
          <c:tx>
            <c:strRef>
              <c:f>Sheet1!$D$1</c:f>
              <c:strCache>
                <c:ptCount val="1"/>
                <c:pt idx="0">
                  <c:v>Cultivate</c:v>
                </c:pt>
              </c:strCache>
            </c:strRef>
          </c:tx>
          <c:spPr>
            <a:solidFill>
              <a:srgbClr val="0B5500"/>
            </a:solidFill>
          </c:spPr>
          <c:invertIfNegative val="0"/>
          <c:cat>
            <c:strRef>
              <c:f>Sheet1!$A$2</c:f>
              <c:strCache>
                <c:ptCount val="1"/>
                <c:pt idx="0">
                  <c:v>Evangelism Phase</c:v>
                </c:pt>
              </c:strCache>
            </c:strRef>
          </c:cat>
          <c:val>
            <c:numRef>
              <c:f>Sheet1!$D$2</c:f>
              <c:numCache>
                <c:formatCode>General</c:formatCode>
                <c:ptCount val="1"/>
                <c:pt idx="0">
                  <c:v>100</c:v>
                </c:pt>
              </c:numCache>
            </c:numRef>
          </c:val>
          <c:extLst>
            <c:ext xmlns:c16="http://schemas.microsoft.com/office/drawing/2014/chart" uri="{C3380CC4-5D6E-409C-BE32-E72D297353CC}">
              <c16:uniqueId val="{00000002-70C7-2540-80CA-5672214915C2}"/>
            </c:ext>
          </c:extLst>
        </c:ser>
        <c:ser>
          <c:idx val="3"/>
          <c:order val="3"/>
          <c:tx>
            <c:strRef>
              <c:f>Sheet1!$E$1</c:f>
              <c:strCache>
                <c:ptCount val="1"/>
                <c:pt idx="0">
                  <c:v>Harvest</c:v>
                </c:pt>
              </c:strCache>
            </c:strRef>
          </c:tx>
          <c:spPr>
            <a:solidFill>
              <a:srgbClr val="EEA116"/>
            </a:solidFill>
          </c:spPr>
          <c:invertIfNegative val="0"/>
          <c:cat>
            <c:strRef>
              <c:f>Sheet1!$A$2</c:f>
              <c:strCache>
                <c:ptCount val="1"/>
                <c:pt idx="0">
                  <c:v>Evangelism Phase</c:v>
                </c:pt>
              </c:strCache>
            </c:strRef>
          </c:cat>
          <c:val>
            <c:numRef>
              <c:f>Sheet1!$E$2</c:f>
              <c:numCache>
                <c:formatCode>General</c:formatCode>
                <c:ptCount val="1"/>
                <c:pt idx="0">
                  <c:v>100</c:v>
                </c:pt>
              </c:numCache>
            </c:numRef>
          </c:val>
          <c:extLst>
            <c:ext xmlns:c16="http://schemas.microsoft.com/office/drawing/2014/chart" uri="{C3380CC4-5D6E-409C-BE32-E72D297353CC}">
              <c16:uniqueId val="{00000003-70C7-2540-80CA-5672214915C2}"/>
            </c:ext>
          </c:extLst>
        </c:ser>
        <c:ser>
          <c:idx val="4"/>
          <c:order val="4"/>
          <c:tx>
            <c:strRef>
              <c:f>Sheet1!$F$1</c:f>
              <c:strCache>
                <c:ptCount val="1"/>
                <c:pt idx="0">
                  <c:v>Preserve</c:v>
                </c:pt>
              </c:strCache>
            </c:strRef>
          </c:tx>
          <c:spPr>
            <a:solidFill>
              <a:srgbClr val="E22311"/>
            </a:solidFill>
          </c:spPr>
          <c:invertIfNegative val="0"/>
          <c:cat>
            <c:strRef>
              <c:f>Sheet1!$A$2</c:f>
              <c:strCache>
                <c:ptCount val="1"/>
                <c:pt idx="0">
                  <c:v>Evangelism Phase</c:v>
                </c:pt>
              </c:strCache>
            </c:strRef>
          </c:cat>
          <c:val>
            <c:numRef>
              <c:f>Sheet1!$F$2</c:f>
              <c:numCache>
                <c:formatCode>General</c:formatCode>
                <c:ptCount val="1"/>
                <c:pt idx="0">
                  <c:v>100</c:v>
                </c:pt>
              </c:numCache>
            </c:numRef>
          </c:val>
          <c:extLst>
            <c:ext xmlns:c16="http://schemas.microsoft.com/office/drawing/2014/chart" uri="{C3380CC4-5D6E-409C-BE32-E72D297353CC}">
              <c16:uniqueId val="{00000004-70C7-2540-80CA-5672214915C2}"/>
            </c:ext>
          </c:extLst>
        </c:ser>
        <c:dLbls>
          <c:showLegendKey val="0"/>
          <c:showVal val="0"/>
          <c:showCatName val="0"/>
          <c:showSerName val="0"/>
          <c:showPercent val="0"/>
          <c:showBubbleSize val="0"/>
        </c:dLbls>
        <c:gapWidth val="150"/>
        <c:axId val="2082357840"/>
        <c:axId val="2082352224"/>
      </c:barChart>
      <c:catAx>
        <c:axId val="2082357840"/>
        <c:scaling>
          <c:orientation val="minMax"/>
        </c:scaling>
        <c:delete val="0"/>
        <c:axPos val="b"/>
        <c:numFmt formatCode="General" sourceLinked="0"/>
        <c:majorTickMark val="out"/>
        <c:minorTickMark val="none"/>
        <c:tickLblPos val="nextTo"/>
        <c:txPr>
          <a:bodyPr/>
          <a:lstStyle/>
          <a:p>
            <a:pPr>
              <a:defRPr>
                <a:latin typeface="Avenir Book"/>
              </a:defRPr>
            </a:pPr>
            <a:endParaRPr lang="en-US"/>
          </a:p>
        </c:txPr>
        <c:crossAx val="2082352224"/>
        <c:crosses val="autoZero"/>
        <c:auto val="1"/>
        <c:lblAlgn val="ctr"/>
        <c:lblOffset val="100"/>
        <c:noMultiLvlLbl val="0"/>
      </c:catAx>
      <c:valAx>
        <c:axId val="208235222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en-US"/>
          </a:p>
        </c:txPr>
        <c:crossAx val="2082357840"/>
        <c:crosses val="autoZero"/>
        <c:crossBetween val="between"/>
      </c:valAx>
    </c:plotArea>
    <c:legend>
      <c:legendPos val="r"/>
      <c:overlay val="0"/>
      <c:txPr>
        <a:bodyPr/>
        <a:lstStyle/>
        <a:p>
          <a:pPr>
            <a:defRPr>
              <a:latin typeface="Avenir Book"/>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46DA7-6960-2E4F-8640-9834A1A42EA7}"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20341-EE9C-0944-9F09-3AA6ABF18041}" type="slidenum">
              <a:rPr lang="en-US" smtClean="0"/>
              <a:t>‹#›</a:t>
            </a:fld>
            <a:endParaRPr lang="en-US"/>
          </a:p>
        </p:txBody>
      </p:sp>
    </p:spTree>
    <p:extLst>
      <p:ext uri="{BB962C8B-B14F-4D97-AF65-F5344CB8AC3E}">
        <p14:creationId xmlns:p14="http://schemas.microsoft.com/office/powerpoint/2010/main" val="33505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68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99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92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41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13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Gift of teaching not necessary</a:t>
            </a:r>
          </a:p>
          <a:p>
            <a:r>
              <a:rPr lang="en-US" dirty="0"/>
              <a:t>Hospitality great!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70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Nehemiah 8:8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87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815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15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6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34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51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75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2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036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625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291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604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912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341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238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4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01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45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61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75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86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66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662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79CF-26A1-2970-2063-A56426E48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17FD9D-C336-8AFA-79EB-BA1EA5D5A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17568-FBF8-773E-A331-1A7FE025E004}"/>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5" name="Footer Placeholder 4">
            <a:extLst>
              <a:ext uri="{FF2B5EF4-FFF2-40B4-BE49-F238E27FC236}">
                <a16:creationId xmlns:a16="http://schemas.microsoft.com/office/drawing/2014/main" id="{9A812E48-B536-5F62-D9F8-4BE6FA506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48260-BDB7-0C15-22E4-E228B31646F4}"/>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330625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BC34-2B8F-5D72-6447-22DD6D24F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00441-6B36-5D03-614E-7CDF122A10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373A8-930B-DF87-607B-57970101C71C}"/>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5" name="Footer Placeholder 4">
            <a:extLst>
              <a:ext uri="{FF2B5EF4-FFF2-40B4-BE49-F238E27FC236}">
                <a16:creationId xmlns:a16="http://schemas.microsoft.com/office/drawing/2014/main" id="{38A3C8EF-9A63-4C44-FEA2-41384C618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A7EFA-F89A-B940-7B05-1BA34AC4EAA8}"/>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155485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31694-A374-10AA-6883-5299F321F4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82B86-EA3B-594B-6539-E839D4DAB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9FA8B-C4FB-1C44-CB45-6ED03606EA25}"/>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5" name="Footer Placeholder 4">
            <a:extLst>
              <a:ext uri="{FF2B5EF4-FFF2-40B4-BE49-F238E27FC236}">
                <a16:creationId xmlns:a16="http://schemas.microsoft.com/office/drawing/2014/main" id="{8E7843E6-58F0-CBFF-88C9-CCC94D84E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0DF0D-9943-0805-43D0-BA420A88D730}"/>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144425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60037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46593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0" y="635000"/>
            <a:ext cx="4889500" cy="2941137"/>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596558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8782398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40994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0" y="539750"/>
            <a:ext cx="4889500" cy="717550"/>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8409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15811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0"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62808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69AC-4E2C-A785-AA8A-E67BD3A23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FCC1A-BF50-072D-D11C-8ABA1C53F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2EDED-FE3E-5A54-6A51-E9F9012F91FB}"/>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5" name="Footer Placeholder 4">
            <a:extLst>
              <a:ext uri="{FF2B5EF4-FFF2-40B4-BE49-F238E27FC236}">
                <a16:creationId xmlns:a16="http://schemas.microsoft.com/office/drawing/2014/main" id="{5B0E1567-F0FB-A59C-330F-7A7EA9705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0B107-F0C8-1B25-4CCA-EF35155D349A}"/>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9163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0" y="539750"/>
            <a:ext cx="10985500" cy="717550"/>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30731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123653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812166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365457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336894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66041775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773886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1" y="5929933"/>
            <a:ext cx="1098550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9" y="1287497"/>
            <a:ext cx="10985503" cy="2324100"/>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3" y="3611597"/>
            <a:ext cx="10985500" cy="952500"/>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621342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49"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1" y="3562351"/>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6" y="553070"/>
            <a:ext cx="1098431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1" y="5804955"/>
            <a:ext cx="10985500" cy="558476"/>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89161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1"/>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1" y="635000"/>
            <a:ext cx="4889500" cy="2941136"/>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1" y="3530288"/>
            <a:ext cx="4889500" cy="2692712"/>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1"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10970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4EE8-ED73-30CD-899A-1E1221C47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39E74C-7DD5-BF96-6206-36401A8D1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52C7F-131A-AFCF-D937-1DC7EF5E4ED1}"/>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5" name="Footer Placeholder 4">
            <a:extLst>
              <a:ext uri="{FF2B5EF4-FFF2-40B4-BE49-F238E27FC236}">
                <a16:creationId xmlns:a16="http://schemas.microsoft.com/office/drawing/2014/main" id="{039CDBAF-BAED-6AC9-ED77-191D121CB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8E8DB-366E-C7B0-36A6-C79AF9BC39F1}"/>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608694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1" y="1186482"/>
            <a:ext cx="10985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06627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638746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1" y="1186482"/>
            <a:ext cx="4889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do Slide</a:t>
            </a:r>
          </a:p>
        </p:txBody>
      </p:sp>
      <p:sp>
        <p:nvSpPr>
          <p:cNvPr id="61" name="Body Level One…"/>
          <p:cNvSpPr txBox="1">
            <a:spLocks noGrp="1"/>
          </p:cNvSpPr>
          <p:nvPr>
            <p:ph type="body" sz="half" idx="1" hasCustomPrompt="1"/>
          </p:nvPr>
        </p:nvSpPr>
        <p:spPr>
          <a:xfrm>
            <a:off x="603251"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1" y="539750"/>
            <a:ext cx="4889500" cy="717551"/>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355433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9" y="2266951"/>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1"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054342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1"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1" y="1186482"/>
            <a:ext cx="10985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839240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1" y="539750"/>
            <a:ext cx="10985500" cy="717551"/>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1" y="1186482"/>
            <a:ext cx="10985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40">
              <a:lnSpc>
                <a:spcPct val="100000"/>
              </a:lnSpc>
              <a:spcBef>
                <a:spcPts val="900"/>
              </a:spcBef>
              <a:buSzTx/>
              <a:buNone/>
              <a:defRPr sz="2751" spc="-28"/>
            </a:lvl1pPr>
            <a:lvl2pPr marL="0" indent="228594" defTabSz="412740">
              <a:lnSpc>
                <a:spcPct val="100000"/>
              </a:lnSpc>
              <a:spcBef>
                <a:spcPts val="900"/>
              </a:spcBef>
              <a:buSzTx/>
              <a:buNone/>
              <a:defRPr sz="2751" spc="-28"/>
            </a:lvl2pPr>
            <a:lvl3pPr marL="0" indent="457189" defTabSz="412740">
              <a:lnSpc>
                <a:spcPct val="100000"/>
              </a:lnSpc>
              <a:spcBef>
                <a:spcPts val="900"/>
              </a:spcBef>
              <a:buSzTx/>
              <a:buNone/>
              <a:defRPr sz="2751" spc="-28"/>
            </a:lvl3pPr>
            <a:lvl4pPr marL="0" indent="685783" defTabSz="412740">
              <a:lnSpc>
                <a:spcPct val="100000"/>
              </a:lnSpc>
              <a:spcBef>
                <a:spcPts val="900"/>
              </a:spcBef>
              <a:buSzTx/>
              <a:buNone/>
              <a:defRPr sz="2751" spc="-28"/>
            </a:lvl4pPr>
            <a:lvl5pPr marL="0" indent="914377" defTabSz="412740">
              <a:lnSpc>
                <a:spcPct val="100000"/>
              </a:lnSpc>
              <a:spcBef>
                <a:spcPts val="900"/>
              </a:spcBef>
              <a:buSzTx/>
              <a:buNone/>
              <a:defRPr sz="2751"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902018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1"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594"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189"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783"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377"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149498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1"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594" algn="ctr">
              <a:lnSpc>
                <a:spcPct val="80000"/>
              </a:lnSpc>
              <a:spcBef>
                <a:spcPts val="0"/>
              </a:spcBef>
              <a:buSzTx/>
              <a:buNone/>
              <a:defRPr sz="12500" b="1" spc="-125"/>
            </a:lvl2pPr>
            <a:lvl3pPr marL="0" indent="457189" algn="ctr">
              <a:lnSpc>
                <a:spcPct val="80000"/>
              </a:lnSpc>
              <a:spcBef>
                <a:spcPts val="0"/>
              </a:spcBef>
              <a:buSzTx/>
              <a:buNone/>
              <a:defRPr sz="12500" b="1" spc="-125"/>
            </a:lvl3pPr>
            <a:lvl4pPr marL="0" indent="685783" algn="ctr">
              <a:lnSpc>
                <a:spcPct val="80000"/>
              </a:lnSpc>
              <a:spcBef>
                <a:spcPts val="0"/>
              </a:spcBef>
              <a:buSzTx/>
              <a:buNone/>
              <a:defRPr sz="12500" b="1" spc="-125"/>
            </a:lvl4pPr>
            <a:lvl5pPr marL="0" indent="914377"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1" y="4131090"/>
            <a:ext cx="10985500" cy="467391"/>
          </a:xfrm>
          <a:prstGeom prst="rect">
            <a:avLst/>
          </a:prstGeom>
        </p:spPr>
        <p:txBody>
          <a:bodyPr lIns="45719" tIns="45719" rIns="45719" bIns="45719"/>
          <a:lstStyle>
            <a:lvl1pPr marL="0" indent="0" algn="ctr" defTabSz="412740">
              <a:lnSpc>
                <a:spcPct val="100000"/>
              </a:lnSpc>
              <a:spcBef>
                <a:spcPts val="0"/>
              </a:spcBef>
              <a:buSzTx/>
              <a:buNone/>
              <a:defRPr sz="2751"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091063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8"/>
            <a:ext cx="10100027"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1"/>
            <a:ext cx="10438077" cy="1918140"/>
          </a:xfrm>
          <a:prstGeom prst="rect">
            <a:avLst/>
          </a:prstGeom>
        </p:spPr>
        <p:txBody>
          <a:bodyPr/>
          <a:lstStyle>
            <a:lvl1pPr marL="319453" indent="-234945">
              <a:spcBef>
                <a:spcPts val="0"/>
              </a:spcBef>
              <a:buSzTx/>
              <a:buNone/>
              <a:defRPr sz="4251" spc="-85">
                <a:latin typeface="Helvetica Neue Medium"/>
                <a:ea typeface="Helvetica Neue Medium"/>
                <a:cs typeface="Helvetica Neue Medium"/>
                <a:sym typeface="Helvetica Neue Medium"/>
              </a:defRPr>
            </a:lvl1pPr>
            <a:lvl2pPr marL="319453" indent="-6351">
              <a:spcBef>
                <a:spcPts val="0"/>
              </a:spcBef>
              <a:buSzTx/>
              <a:buNone/>
              <a:defRPr sz="4251" spc="-85">
                <a:latin typeface="Helvetica Neue Medium"/>
                <a:ea typeface="Helvetica Neue Medium"/>
                <a:cs typeface="Helvetica Neue Medium"/>
                <a:sym typeface="Helvetica Neue Medium"/>
              </a:defRPr>
            </a:lvl2pPr>
            <a:lvl3pPr marL="319453" indent="222245">
              <a:spcBef>
                <a:spcPts val="0"/>
              </a:spcBef>
              <a:buSzTx/>
              <a:buNone/>
              <a:defRPr sz="4251" spc="-85">
                <a:latin typeface="Helvetica Neue Medium"/>
                <a:ea typeface="Helvetica Neue Medium"/>
                <a:cs typeface="Helvetica Neue Medium"/>
                <a:sym typeface="Helvetica Neue Medium"/>
              </a:defRPr>
            </a:lvl3pPr>
            <a:lvl4pPr marL="319453" indent="450839">
              <a:spcBef>
                <a:spcPts val="0"/>
              </a:spcBef>
              <a:buSzTx/>
              <a:buNone/>
              <a:defRPr sz="4251" spc="-85">
                <a:latin typeface="Helvetica Neue Medium"/>
                <a:ea typeface="Helvetica Neue Medium"/>
                <a:cs typeface="Helvetica Neue Medium"/>
                <a:sym typeface="Helvetica Neue Medium"/>
              </a:defRPr>
            </a:lvl4pPr>
            <a:lvl5pPr marL="319453" indent="679434">
              <a:spcBef>
                <a:spcPts val="0"/>
              </a:spcBef>
              <a:buSzTx/>
              <a:buNone/>
              <a:defRPr sz="4251"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918629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1" y="508001"/>
            <a:ext cx="3719549"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1" y="1989137"/>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1" y="247650"/>
            <a:ext cx="8305800" cy="6229351"/>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26234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7E85-A5D1-FAEF-2FDD-55ED70B41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61A1D-0215-15EA-607A-2F1C619AE7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CB5BA-A25C-6DD6-8D74-FD3DF83AE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B1704-87E1-C0A8-2056-5CB07742E13C}"/>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6" name="Footer Placeholder 5">
            <a:extLst>
              <a:ext uri="{FF2B5EF4-FFF2-40B4-BE49-F238E27FC236}">
                <a16:creationId xmlns:a16="http://schemas.microsoft.com/office/drawing/2014/main" id="{9B4DE622-70DE-7785-2122-25C783FC8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01111-1F7D-697E-B9F4-D5289F600C3B}"/>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095965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1"/>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29810439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100118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C8C9F0-0C86-3B47-AAF3-B0E311073E6E}"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2213042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C9F0-0C86-3B47-AAF3-B0E311073E6E}"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550417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C9F0-0C86-3B47-AAF3-B0E311073E6E}"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2582440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8C9F0-0C86-3B47-AAF3-B0E311073E6E}"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909451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8C9F0-0C86-3B47-AAF3-B0E311073E6E}"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2896265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8C9F0-0C86-3B47-AAF3-B0E311073E6E}" type="datetimeFigureOut">
              <a:rPr lang="en-US" smtClean="0"/>
              <a:t>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750151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C9F0-0C86-3B47-AAF3-B0E311073E6E}" type="datetimeFigureOut">
              <a:rPr lang="en-US" smtClean="0"/>
              <a:t>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867183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8C9F0-0C86-3B47-AAF3-B0E311073E6E}"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350611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746D-9376-F1CA-2B41-DFD8D39DA0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295F70-F194-E989-D038-E82A56DCB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C3BB8-1314-0623-1587-618C6E673D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B29A06-B407-2814-C224-B5E7A5E7D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70C69-6ED4-9812-2B1A-8642A5F3F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119ED-8CE5-DC4B-60BD-27BE4C9CCAF3}"/>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8" name="Footer Placeholder 7">
            <a:extLst>
              <a:ext uri="{FF2B5EF4-FFF2-40B4-BE49-F238E27FC236}">
                <a16:creationId xmlns:a16="http://schemas.microsoft.com/office/drawing/2014/main" id="{95CBCF00-F9D4-4031-4A1C-846D25DD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5C2C98-D333-0743-5662-F2DEECBA4705}"/>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615854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8C9F0-0C86-3B47-AAF3-B0E311073E6E}"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223810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C9F0-0C86-3B47-AAF3-B0E311073E6E}"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325902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C9F0-0C86-3B47-AAF3-B0E311073E6E}"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749610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53645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1AC2-E0EA-4526-CEA0-C563CDD9C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1E1E3-DF4B-D0C7-4386-68320C708270}"/>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4" name="Footer Placeholder 3">
            <a:extLst>
              <a:ext uri="{FF2B5EF4-FFF2-40B4-BE49-F238E27FC236}">
                <a16:creationId xmlns:a16="http://schemas.microsoft.com/office/drawing/2014/main" id="{A0A31291-E7AF-9256-83CB-413E45F01F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9AA70-730D-A99D-8699-96458B73F44D}"/>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22928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EAD59-F59A-CD5E-2BA3-7F431CD365DC}"/>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3" name="Footer Placeholder 2">
            <a:extLst>
              <a:ext uri="{FF2B5EF4-FFF2-40B4-BE49-F238E27FC236}">
                <a16:creationId xmlns:a16="http://schemas.microsoft.com/office/drawing/2014/main" id="{93882FE0-9B4B-D8C5-5DE5-35F7DC142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594D3-F825-9A34-52F5-4101B194DA1B}"/>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146551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3A57-1BD8-6774-8E09-096F13EED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011ED5-3D42-B025-1E25-F9F417180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E8519-020E-C1E6-3B74-56672D707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87880-23BC-3801-EFDA-379A2E83ED47}"/>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6" name="Footer Placeholder 5">
            <a:extLst>
              <a:ext uri="{FF2B5EF4-FFF2-40B4-BE49-F238E27FC236}">
                <a16:creationId xmlns:a16="http://schemas.microsoft.com/office/drawing/2014/main" id="{271A6939-2699-6433-95E3-2382BEF57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8151E-D029-3953-9C1D-1E427B64D7ED}"/>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92045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84DE-B470-1F70-2201-4A081AC92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7B8F5-447B-1C64-A815-9FF169E90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C7AA6A-A231-F8BD-4ABE-2CDAD017F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B2100-7CE2-437D-ED11-89CD18502082}"/>
              </a:ext>
            </a:extLst>
          </p:cNvPr>
          <p:cNvSpPr>
            <a:spLocks noGrp="1"/>
          </p:cNvSpPr>
          <p:nvPr>
            <p:ph type="dt" sz="half" idx="10"/>
          </p:nvPr>
        </p:nvSpPr>
        <p:spPr/>
        <p:txBody>
          <a:bodyPr/>
          <a:lstStyle/>
          <a:p>
            <a:fld id="{20CB2054-0F4D-D746-9C2C-A5033CB7D67A}" type="datetimeFigureOut">
              <a:rPr lang="en-US" smtClean="0"/>
              <a:t>1/29/24</a:t>
            </a:fld>
            <a:endParaRPr lang="en-US"/>
          </a:p>
        </p:txBody>
      </p:sp>
      <p:sp>
        <p:nvSpPr>
          <p:cNvPr id="6" name="Footer Placeholder 5">
            <a:extLst>
              <a:ext uri="{FF2B5EF4-FFF2-40B4-BE49-F238E27FC236}">
                <a16:creationId xmlns:a16="http://schemas.microsoft.com/office/drawing/2014/main" id="{BAEEF604-058E-883D-DBED-044040920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75F3B-616C-7F17-21CC-970C20584882}"/>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85012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6625A-D6D1-51C9-1F78-CDB9CE0D0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AAE9B-5D48-6B42-957E-5BB248AF9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33106-390A-F81C-AAD5-9965DB847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B2054-0F4D-D746-9C2C-A5033CB7D67A}" type="datetimeFigureOut">
              <a:rPr lang="en-US" smtClean="0"/>
              <a:t>1/29/24</a:t>
            </a:fld>
            <a:endParaRPr lang="en-US"/>
          </a:p>
        </p:txBody>
      </p:sp>
      <p:sp>
        <p:nvSpPr>
          <p:cNvPr id="5" name="Footer Placeholder 4">
            <a:extLst>
              <a:ext uri="{FF2B5EF4-FFF2-40B4-BE49-F238E27FC236}">
                <a16:creationId xmlns:a16="http://schemas.microsoft.com/office/drawing/2014/main" id="{2533D080-C559-4881-BA76-58B8E3350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E7A66-E5AE-CB0E-1D76-3A1219F64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C620B-160C-704A-A168-6326E8BBD69F}" type="slidenum">
              <a:rPr lang="en-US" smtClean="0"/>
              <a:t>‹#›</a:t>
            </a:fld>
            <a:endParaRPr lang="en-US"/>
          </a:p>
        </p:txBody>
      </p:sp>
    </p:spTree>
    <p:extLst>
      <p:ext uri="{BB962C8B-B14F-4D97-AF65-F5344CB8AC3E}">
        <p14:creationId xmlns:p14="http://schemas.microsoft.com/office/powerpoint/2010/main" val="325013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2762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0236924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1" y="539751"/>
            <a:ext cx="10985500" cy="716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1" y="2124253"/>
            <a:ext cx="10985500" cy="41280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1" y="6486709"/>
            <a:ext cx="227626" cy="241092"/>
          </a:xfrm>
          <a:prstGeom prst="rect">
            <a:avLst/>
          </a:prstGeom>
          <a:ln w="12700">
            <a:miter lim="400000"/>
          </a:ln>
        </p:spPr>
        <p:txBody>
          <a:bodyPr wrap="none" lIns="50800" tIns="50800" rIns="50800" bIns="50800" anchor="b">
            <a:spAutoFit/>
          </a:bodyPr>
          <a:lstStyle>
            <a:lvl1pPr defTabSz="292093">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8832637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ransition spd="med"/>
  <p:txStyles>
    <p:titleStyle>
      <a:lvl1pPr marL="0" marR="0" indent="0"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1pPr>
      <a:lvl2pPr marL="0" marR="0" indent="228594"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2pPr>
      <a:lvl3pPr marL="0" marR="0" indent="457189"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3pPr>
      <a:lvl4pPr marL="0" marR="0" indent="685783"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4pPr>
      <a:lvl5pPr marL="0" marR="0" indent="914377"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5pPr>
      <a:lvl6pPr marL="0" marR="0" indent="1142971"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6pPr>
      <a:lvl7pPr marL="0" marR="0" indent="1371566"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7pPr>
      <a:lvl8pPr marL="0" marR="0" indent="1600160"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8pPr>
      <a:lvl9pPr marL="0" marR="0" indent="1828754"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9pPr>
    </p:titleStyle>
    <p:bodyStyle>
      <a:lvl1pPr marL="304792"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585"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377"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170"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3962"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754"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547"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339"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131"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59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189"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783"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377"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2971"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566"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16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75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C8C9F0-0C86-3B47-AAF3-B0E311073E6E}" type="datetimeFigureOut">
              <a:rPr lang="en-US" smtClean="0"/>
              <a:t>1/29/24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DA0345-EE4B-1044-9299-CFBB9B225FB1}" type="slidenum">
              <a:rPr lang="en-US" smtClean="0"/>
              <a:t>‹#›</a:t>
            </a:fld>
            <a:endParaRPr lang="en-US"/>
          </a:p>
        </p:txBody>
      </p:sp>
    </p:spTree>
    <p:extLst>
      <p:ext uri="{BB962C8B-B14F-4D97-AF65-F5344CB8AC3E}">
        <p14:creationId xmlns:p14="http://schemas.microsoft.com/office/powerpoint/2010/main" val="9218453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jpg"/><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7CDA779-AE81-B819-49E5-9D4983AFED63}"/>
              </a:ext>
            </a:extLst>
          </p:cNvPr>
          <p:cNvPicPr>
            <a:picLocks noChangeAspect="1"/>
          </p:cNvPicPr>
          <p:nvPr/>
        </p:nvPicPr>
        <p:blipFill>
          <a:blip r:embed="rId2"/>
          <a:srcRect/>
          <a:stretch/>
        </p:blipFill>
        <p:spPr>
          <a:xfrm>
            <a:off x="2419350" y="-247650"/>
            <a:ext cx="7353300" cy="7353300"/>
          </a:xfrm>
          <a:prstGeom prst="rect">
            <a:avLst/>
          </a:prstGeom>
        </p:spPr>
      </p:pic>
    </p:spTree>
    <p:extLst>
      <p:ext uri="{BB962C8B-B14F-4D97-AF65-F5344CB8AC3E}">
        <p14:creationId xmlns:p14="http://schemas.microsoft.com/office/powerpoint/2010/main" val="254007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37273" y="5424665"/>
            <a:ext cx="4673599" cy="666786"/>
          </a:xfrm>
          <a:prstGeom prst="rect">
            <a:avLst/>
          </a:prstGeom>
          <a:noFill/>
        </p:spPr>
        <p:txBody>
          <a:bodyPr wrap="square" rtlCol="0">
            <a:spAutoFit/>
          </a:bodyPr>
          <a:lstStyle/>
          <a:p>
            <a:pPr defTabSz="609570">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Evangelism</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693</a:t>
            </a:r>
          </a:p>
        </p:txBody>
      </p:sp>
      <p:sp>
        <p:nvSpPr>
          <p:cNvPr id="4" name="TextBox 3"/>
          <p:cNvSpPr txBox="1"/>
          <p:nvPr/>
        </p:nvSpPr>
        <p:spPr>
          <a:xfrm>
            <a:off x="742500" y="2310299"/>
            <a:ext cx="10964675" cy="1754326"/>
          </a:xfrm>
          <a:prstGeom prst="rect">
            <a:avLst/>
          </a:prstGeom>
          <a:noFill/>
        </p:spPr>
        <p:txBody>
          <a:bodyPr wrap="square" rtlCol="0">
            <a:spAutoFit/>
          </a:bodyPr>
          <a:lstStyle/>
          <a:p>
            <a:pPr defTabSz="609570">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“More than one thousand will soon be converted in one day, most of whom will trace their first convictions to the reading of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our publications</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184731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60977" y="5284601"/>
            <a:ext cx="9731023" cy="666786"/>
          </a:xfrm>
          <a:prstGeom prst="rect">
            <a:avLst/>
          </a:prstGeom>
          <a:noFill/>
        </p:spPr>
        <p:txBody>
          <a:bodyPr wrap="square" rtlCol="0">
            <a:spAutoFit/>
          </a:bodyPr>
          <a:lstStyle/>
          <a:p>
            <a:pPr defTabSz="609570">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Testimonies for the Church</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Vol. 9, p. 231</a:t>
            </a:r>
          </a:p>
        </p:txBody>
      </p:sp>
      <p:sp>
        <p:nvSpPr>
          <p:cNvPr id="6" name="TextBox 5"/>
          <p:cNvSpPr txBox="1"/>
          <p:nvPr/>
        </p:nvSpPr>
        <p:spPr>
          <a:xfrm>
            <a:off x="718437" y="2069665"/>
            <a:ext cx="10964675" cy="2308324"/>
          </a:xfrm>
          <a:prstGeom prst="rect">
            <a:avLst/>
          </a:prstGeom>
          <a:noFill/>
        </p:spPr>
        <p:txBody>
          <a:bodyPr wrap="square" rtlCol="0">
            <a:spAutoFit/>
          </a:bodyPr>
          <a:lstStyle/>
          <a:p>
            <a:pPr defTabSz="609570">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truth must not be muffled now. Plain statements must be made. Unvarnished truth must be spoken, in leaflets and pamphlets, and these must be scattered like the leaves of autumn.”</a:t>
            </a:r>
          </a:p>
        </p:txBody>
      </p:sp>
    </p:spTree>
    <p:extLst>
      <p:ext uri="{BB962C8B-B14F-4D97-AF65-F5344CB8AC3E}">
        <p14:creationId xmlns:p14="http://schemas.microsoft.com/office/powerpoint/2010/main" val="331210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ULTIVATE 02.jpg" descr="CULTIVAT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2"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83" name="VERDE_GROW.png" descr="VERDE_GROW.png"/>
          <p:cNvPicPr>
            <a:picLocks noChangeAspect="1"/>
          </p:cNvPicPr>
          <p:nvPr/>
        </p:nvPicPr>
        <p:blipFill>
          <a:blip r:embed="rId4"/>
          <a:stretch>
            <a:fillRect/>
          </a:stretch>
        </p:blipFill>
        <p:spPr>
          <a:xfrm>
            <a:off x="419124" y="411820"/>
            <a:ext cx="1724450" cy="1716017"/>
          </a:xfrm>
          <a:prstGeom prst="rect">
            <a:avLst/>
          </a:prstGeom>
          <a:ln w="12700">
            <a:miter lim="400000"/>
          </a:ln>
        </p:spPr>
      </p:pic>
      <p:pic>
        <p:nvPicPr>
          <p:cNvPr id="184" name="CULTIVATE LOGO.png" descr="CULTIVATE LOGO.png"/>
          <p:cNvPicPr>
            <a:picLocks noChangeAspect="1"/>
          </p:cNvPicPr>
          <p:nvPr/>
        </p:nvPicPr>
        <p:blipFill>
          <a:blip r:embed="rId5"/>
          <a:stretch>
            <a:fillRect/>
          </a:stretch>
        </p:blipFill>
        <p:spPr>
          <a:xfrm>
            <a:off x="5108575" y="1367189"/>
            <a:ext cx="1974850" cy="2222501"/>
          </a:xfrm>
          <a:prstGeom prst="rect">
            <a:avLst/>
          </a:prstGeom>
          <a:ln w="12700">
            <a:miter lim="400000"/>
          </a:ln>
        </p:spPr>
      </p:pic>
      <p:pic>
        <p:nvPicPr>
          <p:cNvPr id="185" name="Cultivate spiritual interest_.png" descr="Cultivate spiritual interest_.png"/>
          <p:cNvPicPr>
            <a:picLocks noChangeAspect="1"/>
          </p:cNvPicPr>
          <p:nvPr/>
        </p:nvPicPr>
        <p:blipFill>
          <a:blip r:embed="rId6"/>
          <a:stretch>
            <a:fillRect/>
          </a:stretch>
        </p:blipFill>
        <p:spPr>
          <a:xfrm>
            <a:off x="3314700" y="4069903"/>
            <a:ext cx="5562600" cy="1663701"/>
          </a:xfrm>
          <a:prstGeom prst="rect">
            <a:avLst/>
          </a:prstGeom>
          <a:ln w="12700">
            <a:miter lim="400000"/>
          </a:ln>
        </p:spPr>
      </p:pic>
    </p:spTree>
    <p:extLst>
      <p:ext uri="{BB962C8B-B14F-4D97-AF65-F5344CB8AC3E}">
        <p14:creationId xmlns:p14="http://schemas.microsoft.com/office/powerpoint/2010/main" val="36438789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50107" y="1761547"/>
            <a:ext cx="5596827" cy="3067506"/>
          </a:xfrm>
          <a:prstGeom prst="rect">
            <a:avLst/>
          </a:prstGeom>
          <a:noFill/>
        </p:spPr>
        <p:txBody>
          <a:bodyPr wrap="square" rtlCol="0">
            <a:spAutoFit/>
          </a:bodyPr>
          <a:lstStyle/>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Give ongoing Bible studies</a:t>
            </a: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Bring to small group Bible studies or evangelistic meetings</a:t>
            </a:r>
          </a:p>
        </p:txBody>
      </p:sp>
      <p:sp>
        <p:nvSpPr>
          <p:cNvPr id="4" name="TextBox 3"/>
          <p:cNvSpPr txBox="1"/>
          <p:nvPr/>
        </p:nvSpPr>
        <p:spPr>
          <a:xfrm>
            <a:off x="6397493" y="479109"/>
            <a:ext cx="4806668" cy="646331"/>
          </a:xfrm>
          <a:prstGeom prst="rect">
            <a:avLst/>
          </a:prstGeom>
          <a:noFill/>
        </p:spPr>
        <p:txBody>
          <a:bodyPr wrap="square" rtlCol="0">
            <a:spAutoFit/>
          </a:bodyPr>
          <a:lstStyle/>
          <a:p>
            <a:pPr defTabSz="609585">
              <a:defRPr/>
            </a:pP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Cultivate Interest</a:t>
            </a:r>
          </a:p>
        </p:txBody>
      </p:sp>
    </p:spTree>
    <p:extLst>
      <p:ext uri="{BB962C8B-B14F-4D97-AF65-F5344CB8AC3E}">
        <p14:creationId xmlns:p14="http://schemas.microsoft.com/office/powerpoint/2010/main" val="418093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52656" y="2043713"/>
            <a:ext cx="10862041" cy="2513509"/>
          </a:xfrm>
          <a:prstGeom prst="rect">
            <a:avLst/>
          </a:prstGeom>
          <a:noFill/>
        </p:spPr>
        <p:txBody>
          <a:bodyPr wrap="square" rtlCol="0">
            <a:spAutoFit/>
          </a:bodyPr>
          <a:lstStyle/>
          <a:p>
            <a:pPr defTabSz="609570">
              <a:spcAft>
                <a:spcPts val="1600"/>
              </a:spcAft>
            </a:pP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History of Bible Studies</a:t>
            </a:r>
          </a:p>
          <a:p>
            <a:pPr defTabSz="609570">
              <a:spcAft>
                <a:spcPts val="1600"/>
              </a:spcAft>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Stephen Haskell preached a sermon in 1882 that launched the question and Bible answer format to used in Bible studies.</a:t>
            </a:r>
          </a:p>
        </p:txBody>
      </p:sp>
    </p:spTree>
    <p:extLst>
      <p:ext uri="{BB962C8B-B14F-4D97-AF65-F5344CB8AC3E}">
        <p14:creationId xmlns:p14="http://schemas.microsoft.com/office/powerpoint/2010/main" val="336555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36" y="2293203"/>
            <a:ext cx="10964675" cy="2308324"/>
          </a:xfrm>
          <a:prstGeom prst="rect">
            <a:avLst/>
          </a:prstGeom>
          <a:noFill/>
        </p:spPr>
        <p:txBody>
          <a:bodyPr wrap="square" rtlCol="0">
            <a:spAutoFit/>
          </a:bodyPr>
          <a:lstStyle/>
          <a:p>
            <a:pPr defTabSz="609585"/>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“In visions of the night representations passed before me of a great reformatory movement among God’s people. . . .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Hundreds and thousands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were seen visiting families, and opening before them</a:t>
            </a:r>
          </a:p>
        </p:txBody>
      </p:sp>
    </p:spTree>
    <p:extLst>
      <p:ext uri="{BB962C8B-B14F-4D97-AF65-F5344CB8AC3E}">
        <p14:creationId xmlns:p14="http://schemas.microsoft.com/office/powerpoint/2010/main" val="244076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36" y="2293203"/>
            <a:ext cx="10964675" cy="2308324"/>
          </a:xfrm>
          <a:prstGeom prst="rect">
            <a:avLst/>
          </a:prstGeom>
          <a:noFill/>
        </p:spPr>
        <p:txBody>
          <a:bodyPr wrap="square" rtlCol="0">
            <a:spAutoFit/>
          </a:bodyPr>
          <a:lstStyle/>
          <a:p>
            <a:pPr defTabSz="609585"/>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word of God. Hearts were convicted by the power of the Holy Spirit, and a spirit of genuine conversion was manifest. On every side doors were thrown open to the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proclamation of the truth</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p:cNvSpPr txBox="1"/>
          <p:nvPr/>
        </p:nvSpPr>
        <p:spPr>
          <a:xfrm>
            <a:off x="2557239" y="5396370"/>
            <a:ext cx="9731023" cy="666786"/>
          </a:xfrm>
          <a:prstGeom prst="rect">
            <a:avLst/>
          </a:prstGeom>
          <a:noFill/>
        </p:spPr>
        <p:txBody>
          <a:bodyPr wrap="square" rtlCol="0">
            <a:spAutoFit/>
          </a:bodyPr>
          <a:lstStyle/>
          <a:p>
            <a:pPr defTabSz="609585"/>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Testimonies for the Church</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Vol. 9, p. 126</a:t>
            </a:r>
          </a:p>
        </p:txBody>
      </p:sp>
    </p:spTree>
    <p:extLst>
      <p:ext uri="{BB962C8B-B14F-4D97-AF65-F5344CB8AC3E}">
        <p14:creationId xmlns:p14="http://schemas.microsoft.com/office/powerpoint/2010/main" val="45934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43" y="2377412"/>
            <a:ext cx="11118623" cy="120032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plan of holding Bible readings </a:t>
            </a:r>
            <a:r>
              <a:rPr kumimoji="0" lang="en-US" sz="36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(studies)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was a heaven-born idea.” </a:t>
            </a:r>
          </a:p>
        </p:txBody>
      </p:sp>
      <p:sp>
        <p:nvSpPr>
          <p:cNvPr id="4" name="TextBox 3"/>
          <p:cNvSpPr txBox="1"/>
          <p:nvPr/>
        </p:nvSpPr>
        <p:spPr>
          <a:xfrm>
            <a:off x="5769527" y="5305447"/>
            <a:ext cx="6530761"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Christian Service</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p. 141</a:t>
            </a:r>
          </a:p>
        </p:txBody>
      </p:sp>
    </p:spTree>
    <p:extLst>
      <p:ext uri="{BB962C8B-B14F-4D97-AF65-F5344CB8AC3E}">
        <p14:creationId xmlns:p14="http://schemas.microsoft.com/office/powerpoint/2010/main" val="330448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40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15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1D3CC7D-2D73-E842-A045-BB337FF01386}"/>
              </a:ext>
            </a:extLst>
          </p:cNvPr>
          <p:cNvPicPr>
            <a:picLocks noChangeAspect="1"/>
          </p:cNvPicPr>
          <p:nvPr/>
        </p:nvPicPr>
        <p:blipFill>
          <a:blip r:embed="rId2"/>
          <a:srcRect/>
          <a:stretch/>
        </p:blipFill>
        <p:spPr>
          <a:xfrm>
            <a:off x="7329080" y="1968538"/>
            <a:ext cx="3656767" cy="3656767"/>
          </a:xfrm>
          <a:prstGeom prst="rect">
            <a:avLst/>
          </a:prstGeom>
        </p:spPr>
      </p:pic>
      <p:sp>
        <p:nvSpPr>
          <p:cNvPr id="3" name="TextBox 2">
            <a:extLst>
              <a:ext uri="{FF2B5EF4-FFF2-40B4-BE49-F238E27FC236}">
                <a16:creationId xmlns:a16="http://schemas.microsoft.com/office/drawing/2014/main" id="{327DDF39-7AFC-FBE6-E57B-978870EC5C37}"/>
              </a:ext>
            </a:extLst>
          </p:cNvPr>
          <p:cNvSpPr txBox="1"/>
          <p:nvPr/>
        </p:nvSpPr>
        <p:spPr>
          <a:xfrm>
            <a:off x="348759" y="2112880"/>
            <a:ext cx="5920018" cy="2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Christ’s Method </a:t>
            </a:r>
            <a:r>
              <a:rPr kumimoji="0" lang="en-US" sz="48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of Disciple-Making</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 </a:t>
            </a:r>
            <a:r>
              <a:rPr kumimoji="0" lang="en-US" sz="4000" b="1"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Part II</a:t>
            </a:r>
            <a:endParaRPr kumimoji="0" lang="en-US" sz="4800" b="1"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358083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04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13" name="Straight Arrow Connector 12"/>
          <p:cNvCxnSpPr/>
          <p:nvPr/>
        </p:nvCxnSpPr>
        <p:spPr>
          <a:xfrm>
            <a:off x="5790149" y="1193617"/>
            <a:ext cx="183987" cy="865467"/>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622" y="364673"/>
            <a:ext cx="1639999" cy="461665"/>
          </a:xfrm>
          <a:prstGeom prst="rect">
            <a:avLst/>
          </a:prstGeom>
          <a:noFill/>
        </p:spPr>
        <p:txBody>
          <a:bodyPr wrap="square" rtlCol="0">
            <a:spAutoFit/>
          </a:bodyPr>
          <a:lstStyle/>
          <a:p>
            <a:pPr defTabSz="457189">
              <a:defRPr/>
            </a:pPr>
            <a:r>
              <a:rPr lang="en-US" sz="2400" b="1" dirty="0">
                <a:solidFill>
                  <a:srgbClr val="FFFFFF"/>
                </a:solidFill>
                <a:latin typeface="Calibri"/>
              </a:rPr>
              <a:t> </a:t>
            </a:r>
            <a:r>
              <a:rPr lang="en-US" sz="2400" b="1" dirty="0">
                <a:solidFill>
                  <a:srgbClr val="FFFFFF"/>
                </a:solidFill>
                <a:latin typeface="Garamond"/>
                <a:cs typeface="Garamond"/>
              </a:rPr>
              <a:t>Concert</a:t>
            </a: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07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11" name="Straight Arrow Connector 10"/>
          <p:cNvCxnSpPr/>
          <p:nvPr/>
        </p:nvCxnSpPr>
        <p:spPr>
          <a:xfrm flipH="1">
            <a:off x="6440476" y="827897"/>
            <a:ext cx="808096" cy="1231188"/>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40475" y="-3100"/>
            <a:ext cx="2087583"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Community   Service</a:t>
            </a:r>
          </a:p>
        </p:txBody>
      </p:sp>
      <p:cxnSp>
        <p:nvCxnSpPr>
          <p:cNvPr id="13" name="Straight Arrow Connector 12"/>
          <p:cNvCxnSpPr/>
          <p:nvPr/>
        </p:nvCxnSpPr>
        <p:spPr>
          <a:xfrm>
            <a:off x="5790149" y="1193617"/>
            <a:ext cx="183987" cy="865467"/>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622" y="364673"/>
            <a:ext cx="1639999" cy="461665"/>
          </a:xfrm>
          <a:prstGeom prst="rect">
            <a:avLst/>
          </a:prstGeom>
          <a:noFill/>
        </p:spPr>
        <p:txBody>
          <a:bodyPr wrap="square" rtlCol="0">
            <a:spAutoFit/>
          </a:bodyPr>
          <a:lstStyle/>
          <a:p>
            <a:pPr defTabSz="457189">
              <a:defRPr/>
            </a:pPr>
            <a:r>
              <a:rPr lang="en-US" sz="2400" b="1" dirty="0">
                <a:solidFill>
                  <a:srgbClr val="FFFFFF"/>
                </a:solidFill>
                <a:latin typeface="Calibri"/>
              </a:rPr>
              <a:t> </a:t>
            </a:r>
            <a:r>
              <a:rPr lang="en-US" sz="2400" b="1" dirty="0">
                <a:solidFill>
                  <a:srgbClr val="FFFFFF"/>
                </a:solidFill>
                <a:latin typeface="Garamond"/>
                <a:cs typeface="Garamond"/>
              </a:rPr>
              <a:t>Concert</a:t>
            </a: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38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5" name="Straight Arrow Connector 4"/>
          <p:cNvCxnSpPr/>
          <p:nvPr/>
        </p:nvCxnSpPr>
        <p:spPr>
          <a:xfrm flipH="1">
            <a:off x="7008067" y="862868"/>
            <a:ext cx="1029360" cy="1330923"/>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31601" y="497424"/>
            <a:ext cx="1077463" cy="461665"/>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VBS</a:t>
            </a:r>
          </a:p>
        </p:txBody>
      </p:sp>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11" name="Straight Arrow Connector 10"/>
          <p:cNvCxnSpPr/>
          <p:nvPr/>
        </p:nvCxnSpPr>
        <p:spPr>
          <a:xfrm flipH="1">
            <a:off x="6440476" y="827897"/>
            <a:ext cx="808096" cy="1231188"/>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40475" y="-3100"/>
            <a:ext cx="2087583"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Community   Service</a:t>
            </a:r>
          </a:p>
        </p:txBody>
      </p:sp>
      <p:cxnSp>
        <p:nvCxnSpPr>
          <p:cNvPr id="13" name="Straight Arrow Connector 12"/>
          <p:cNvCxnSpPr/>
          <p:nvPr/>
        </p:nvCxnSpPr>
        <p:spPr>
          <a:xfrm>
            <a:off x="5790149" y="1193617"/>
            <a:ext cx="183987" cy="865467"/>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622" y="364673"/>
            <a:ext cx="1639999" cy="461665"/>
          </a:xfrm>
          <a:prstGeom prst="rect">
            <a:avLst/>
          </a:prstGeom>
          <a:noFill/>
        </p:spPr>
        <p:txBody>
          <a:bodyPr wrap="square" rtlCol="0">
            <a:spAutoFit/>
          </a:bodyPr>
          <a:lstStyle/>
          <a:p>
            <a:pPr defTabSz="457189">
              <a:defRPr/>
            </a:pPr>
            <a:r>
              <a:rPr lang="en-US" sz="2400" b="1" dirty="0">
                <a:solidFill>
                  <a:srgbClr val="FFFFFF"/>
                </a:solidFill>
                <a:latin typeface="Calibri"/>
              </a:rPr>
              <a:t> </a:t>
            </a:r>
            <a:r>
              <a:rPr lang="en-US" sz="2400" b="1" dirty="0">
                <a:solidFill>
                  <a:srgbClr val="FFFFFF"/>
                </a:solidFill>
                <a:latin typeface="Garamond"/>
                <a:cs typeface="Garamond"/>
              </a:rPr>
              <a:t>Concert</a:t>
            </a: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731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5" name="Straight Arrow Connector 4"/>
          <p:cNvCxnSpPr/>
          <p:nvPr/>
        </p:nvCxnSpPr>
        <p:spPr>
          <a:xfrm flipH="1">
            <a:off x="7008067" y="862868"/>
            <a:ext cx="1029360" cy="1330923"/>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31601" y="497424"/>
            <a:ext cx="1077463" cy="461665"/>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VBS</a:t>
            </a:r>
          </a:p>
        </p:txBody>
      </p:sp>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11" name="Straight Arrow Connector 10"/>
          <p:cNvCxnSpPr/>
          <p:nvPr/>
        </p:nvCxnSpPr>
        <p:spPr>
          <a:xfrm flipH="1">
            <a:off x="6440476" y="827897"/>
            <a:ext cx="808096" cy="1231188"/>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40475" y="-3100"/>
            <a:ext cx="2087583"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Community   Service</a:t>
            </a:r>
          </a:p>
        </p:txBody>
      </p:sp>
      <p:cxnSp>
        <p:nvCxnSpPr>
          <p:cNvPr id="13" name="Straight Arrow Connector 12"/>
          <p:cNvCxnSpPr/>
          <p:nvPr/>
        </p:nvCxnSpPr>
        <p:spPr>
          <a:xfrm>
            <a:off x="5790149" y="1193617"/>
            <a:ext cx="183987" cy="865467"/>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622" y="364673"/>
            <a:ext cx="1639999" cy="461665"/>
          </a:xfrm>
          <a:prstGeom prst="rect">
            <a:avLst/>
          </a:prstGeom>
          <a:noFill/>
        </p:spPr>
        <p:txBody>
          <a:bodyPr wrap="square" rtlCol="0">
            <a:spAutoFit/>
          </a:bodyPr>
          <a:lstStyle/>
          <a:p>
            <a:pPr defTabSz="457189">
              <a:defRPr/>
            </a:pPr>
            <a:r>
              <a:rPr lang="en-US" sz="2400" b="1" dirty="0">
                <a:solidFill>
                  <a:srgbClr val="FFFFFF"/>
                </a:solidFill>
                <a:latin typeface="Calibri"/>
              </a:rPr>
              <a:t> </a:t>
            </a:r>
            <a:r>
              <a:rPr lang="en-US" sz="2400" b="1" dirty="0">
                <a:solidFill>
                  <a:srgbClr val="FFFFFF"/>
                </a:solidFill>
                <a:latin typeface="Garamond"/>
                <a:cs typeface="Garamond"/>
              </a:rPr>
              <a:t>Concert</a:t>
            </a:r>
          </a:p>
        </p:txBody>
      </p:sp>
      <p:cxnSp>
        <p:nvCxnSpPr>
          <p:cNvPr id="15" name="Straight Arrow Connector 14"/>
          <p:cNvCxnSpPr/>
          <p:nvPr/>
        </p:nvCxnSpPr>
        <p:spPr>
          <a:xfrm>
            <a:off x="5974136" y="5022626"/>
            <a:ext cx="0" cy="769751"/>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06048" y="5852760"/>
            <a:ext cx="1503793" cy="830997"/>
          </a:xfrm>
          <a:prstGeom prst="rect">
            <a:avLst/>
          </a:prstGeom>
          <a:noFill/>
        </p:spPr>
        <p:txBody>
          <a:bodyPr wrap="square" rtlCol="0">
            <a:spAutoFit/>
          </a:bodyPr>
          <a:lstStyle/>
          <a:p>
            <a:pPr algn="ctr" defTabSz="457189">
              <a:defRPr/>
            </a:pPr>
            <a:r>
              <a:rPr lang="en-US" sz="2400" b="1" dirty="0">
                <a:solidFill>
                  <a:srgbClr val="FFFFFF"/>
                </a:solidFill>
                <a:latin typeface="Garamond"/>
                <a:cs typeface="Garamond"/>
              </a:rPr>
              <a:t>Baptized Disciple</a:t>
            </a: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48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5" name="Straight Arrow Connector 4"/>
          <p:cNvCxnSpPr/>
          <p:nvPr/>
        </p:nvCxnSpPr>
        <p:spPr>
          <a:xfrm flipH="1">
            <a:off x="7008067" y="862868"/>
            <a:ext cx="1029360" cy="1330923"/>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31601" y="497424"/>
            <a:ext cx="1077463" cy="461665"/>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VBS</a:t>
            </a:r>
          </a:p>
        </p:txBody>
      </p:sp>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11" name="Straight Arrow Connector 10"/>
          <p:cNvCxnSpPr/>
          <p:nvPr/>
        </p:nvCxnSpPr>
        <p:spPr>
          <a:xfrm flipH="1">
            <a:off x="6440476" y="827897"/>
            <a:ext cx="808096" cy="1231188"/>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40475" y="-3100"/>
            <a:ext cx="2087583"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Community   Service</a:t>
            </a:r>
          </a:p>
        </p:txBody>
      </p:sp>
      <p:cxnSp>
        <p:nvCxnSpPr>
          <p:cNvPr id="13" name="Straight Arrow Connector 12"/>
          <p:cNvCxnSpPr/>
          <p:nvPr/>
        </p:nvCxnSpPr>
        <p:spPr>
          <a:xfrm>
            <a:off x="5790149" y="1193617"/>
            <a:ext cx="183987" cy="865467"/>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622" y="364673"/>
            <a:ext cx="1639999" cy="461665"/>
          </a:xfrm>
          <a:prstGeom prst="rect">
            <a:avLst/>
          </a:prstGeom>
          <a:noFill/>
        </p:spPr>
        <p:txBody>
          <a:bodyPr wrap="square" rtlCol="0">
            <a:spAutoFit/>
          </a:bodyPr>
          <a:lstStyle/>
          <a:p>
            <a:pPr defTabSz="457189">
              <a:defRPr/>
            </a:pPr>
            <a:r>
              <a:rPr lang="en-US" sz="2400" b="1" dirty="0">
                <a:solidFill>
                  <a:srgbClr val="FFFFFF"/>
                </a:solidFill>
                <a:latin typeface="Calibri"/>
              </a:rPr>
              <a:t> </a:t>
            </a:r>
            <a:r>
              <a:rPr lang="en-US" sz="2400" b="1" dirty="0">
                <a:solidFill>
                  <a:srgbClr val="FFFFFF"/>
                </a:solidFill>
                <a:latin typeface="Garamond"/>
                <a:cs typeface="Garamond"/>
              </a:rPr>
              <a:t>Concert</a:t>
            </a:r>
          </a:p>
        </p:txBody>
      </p:sp>
      <p:cxnSp>
        <p:nvCxnSpPr>
          <p:cNvPr id="15" name="Straight Arrow Connector 14"/>
          <p:cNvCxnSpPr/>
          <p:nvPr/>
        </p:nvCxnSpPr>
        <p:spPr>
          <a:xfrm>
            <a:off x="5974136" y="5022626"/>
            <a:ext cx="0" cy="769751"/>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06048" y="5852760"/>
            <a:ext cx="1503793" cy="830997"/>
          </a:xfrm>
          <a:prstGeom prst="rect">
            <a:avLst/>
          </a:prstGeom>
          <a:noFill/>
        </p:spPr>
        <p:txBody>
          <a:bodyPr wrap="square" rtlCol="0">
            <a:spAutoFit/>
          </a:bodyPr>
          <a:lstStyle/>
          <a:p>
            <a:pPr algn="ctr" defTabSz="457189">
              <a:defRPr/>
            </a:pPr>
            <a:r>
              <a:rPr lang="en-US" sz="2400" b="1" dirty="0">
                <a:solidFill>
                  <a:srgbClr val="FFFFFF"/>
                </a:solidFill>
                <a:latin typeface="Garamond"/>
                <a:cs typeface="Garamond"/>
              </a:rPr>
              <a:t>Baptized Disciple</a:t>
            </a:r>
          </a:p>
        </p:txBody>
      </p:sp>
      <p:sp>
        <p:nvSpPr>
          <p:cNvPr id="17" name="Oval 16"/>
          <p:cNvSpPr/>
          <p:nvPr/>
        </p:nvSpPr>
        <p:spPr>
          <a:xfrm>
            <a:off x="5206047" y="3944974"/>
            <a:ext cx="1489119" cy="269415"/>
          </a:xfrm>
          <a:prstGeom prst="ellipse">
            <a:avLst/>
          </a:prstGeom>
          <a:noFill/>
          <a:ln w="63500">
            <a:solidFill>
              <a:srgbClr val="F2F1C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Calibri"/>
            </a:endParaRP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51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524000" y="0"/>
            <a:ext cx="9144000" cy="6858000"/>
          </a:xfrm>
          <a:prstGeom prst="rect">
            <a:avLst/>
          </a:prstGeom>
        </p:spPr>
      </p:pic>
      <p:pic>
        <p:nvPicPr>
          <p:cNvPr id="3" name="Picture 2" descr="funn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984" y="1443283"/>
            <a:ext cx="3905443" cy="3905443"/>
          </a:xfrm>
          <a:prstGeom prst="rect">
            <a:avLst/>
          </a:prstGeom>
        </p:spPr>
      </p:pic>
      <p:cxnSp>
        <p:nvCxnSpPr>
          <p:cNvPr id="5" name="Straight Arrow Connector 4"/>
          <p:cNvCxnSpPr/>
          <p:nvPr/>
        </p:nvCxnSpPr>
        <p:spPr>
          <a:xfrm flipH="1">
            <a:off x="7008067" y="862868"/>
            <a:ext cx="1029360" cy="1330923"/>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31601" y="497424"/>
            <a:ext cx="1077463" cy="461665"/>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VBS</a:t>
            </a:r>
          </a:p>
        </p:txBody>
      </p:sp>
      <p:cxnSp>
        <p:nvCxnSpPr>
          <p:cNvPr id="7" name="Straight Arrow Connector 6"/>
          <p:cNvCxnSpPr/>
          <p:nvPr/>
        </p:nvCxnSpPr>
        <p:spPr>
          <a:xfrm>
            <a:off x="3554413" y="942946"/>
            <a:ext cx="1229864" cy="1250845"/>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61515" y="287194"/>
            <a:ext cx="1673915"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Cooking School</a:t>
            </a:r>
          </a:p>
        </p:txBody>
      </p:sp>
      <p:cxnSp>
        <p:nvCxnSpPr>
          <p:cNvPr id="9" name="Straight Arrow Connector 8"/>
          <p:cNvCxnSpPr/>
          <p:nvPr/>
        </p:nvCxnSpPr>
        <p:spPr>
          <a:xfrm>
            <a:off x="4574156" y="862868"/>
            <a:ext cx="788856" cy="1196216"/>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3022" y="54716"/>
            <a:ext cx="1305305" cy="1200329"/>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Church Social</a:t>
            </a:r>
          </a:p>
          <a:p>
            <a:pPr defTabSz="457189">
              <a:defRPr/>
            </a:pPr>
            <a:endParaRPr lang="en-US" sz="2400" b="1" dirty="0">
              <a:solidFill>
                <a:srgbClr val="FFFFFF"/>
              </a:solidFill>
              <a:latin typeface="Calibri"/>
            </a:endParaRPr>
          </a:p>
        </p:txBody>
      </p:sp>
      <p:cxnSp>
        <p:nvCxnSpPr>
          <p:cNvPr id="11" name="Straight Arrow Connector 10"/>
          <p:cNvCxnSpPr/>
          <p:nvPr/>
        </p:nvCxnSpPr>
        <p:spPr>
          <a:xfrm flipH="1">
            <a:off x="6440476" y="827897"/>
            <a:ext cx="808096" cy="1231188"/>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40475" y="-3100"/>
            <a:ext cx="2087583" cy="830997"/>
          </a:xfrm>
          <a:prstGeom prst="rect">
            <a:avLst/>
          </a:prstGeom>
          <a:noFill/>
        </p:spPr>
        <p:txBody>
          <a:bodyPr wrap="square" rtlCol="0">
            <a:spAutoFit/>
          </a:bodyPr>
          <a:lstStyle/>
          <a:p>
            <a:pPr defTabSz="457189">
              <a:defRPr/>
            </a:pPr>
            <a:r>
              <a:rPr lang="en-US" sz="2400" b="1" dirty="0">
                <a:solidFill>
                  <a:srgbClr val="FFFFFF"/>
                </a:solidFill>
                <a:latin typeface="Garamond"/>
                <a:cs typeface="Garamond"/>
              </a:rPr>
              <a:t>Community   Service</a:t>
            </a:r>
          </a:p>
        </p:txBody>
      </p:sp>
      <p:cxnSp>
        <p:nvCxnSpPr>
          <p:cNvPr id="13" name="Straight Arrow Connector 12"/>
          <p:cNvCxnSpPr/>
          <p:nvPr/>
        </p:nvCxnSpPr>
        <p:spPr>
          <a:xfrm>
            <a:off x="5790149" y="1193617"/>
            <a:ext cx="183987" cy="865467"/>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622" y="364673"/>
            <a:ext cx="1639999" cy="461665"/>
          </a:xfrm>
          <a:prstGeom prst="rect">
            <a:avLst/>
          </a:prstGeom>
          <a:noFill/>
        </p:spPr>
        <p:txBody>
          <a:bodyPr wrap="square" rtlCol="0">
            <a:spAutoFit/>
          </a:bodyPr>
          <a:lstStyle/>
          <a:p>
            <a:pPr defTabSz="457189">
              <a:defRPr/>
            </a:pPr>
            <a:r>
              <a:rPr lang="en-US" sz="2400" b="1" dirty="0">
                <a:solidFill>
                  <a:srgbClr val="FFFFFF"/>
                </a:solidFill>
                <a:latin typeface="Calibri"/>
              </a:rPr>
              <a:t> </a:t>
            </a:r>
            <a:r>
              <a:rPr lang="en-US" sz="2400" b="1" dirty="0">
                <a:solidFill>
                  <a:srgbClr val="FFFFFF"/>
                </a:solidFill>
                <a:latin typeface="Garamond"/>
                <a:cs typeface="Garamond"/>
              </a:rPr>
              <a:t>Concert</a:t>
            </a:r>
          </a:p>
        </p:txBody>
      </p:sp>
      <p:cxnSp>
        <p:nvCxnSpPr>
          <p:cNvPr id="15" name="Straight Arrow Connector 14"/>
          <p:cNvCxnSpPr/>
          <p:nvPr/>
        </p:nvCxnSpPr>
        <p:spPr>
          <a:xfrm>
            <a:off x="5974136" y="5022626"/>
            <a:ext cx="0" cy="769751"/>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06048" y="5852760"/>
            <a:ext cx="1503793" cy="830997"/>
          </a:xfrm>
          <a:prstGeom prst="rect">
            <a:avLst/>
          </a:prstGeom>
          <a:noFill/>
        </p:spPr>
        <p:txBody>
          <a:bodyPr wrap="square" rtlCol="0">
            <a:spAutoFit/>
          </a:bodyPr>
          <a:lstStyle/>
          <a:p>
            <a:pPr algn="ctr" defTabSz="457189">
              <a:defRPr/>
            </a:pPr>
            <a:r>
              <a:rPr lang="en-US" sz="2400" b="1" dirty="0">
                <a:solidFill>
                  <a:srgbClr val="FFFFFF"/>
                </a:solidFill>
                <a:latin typeface="Garamond"/>
                <a:cs typeface="Garamond"/>
              </a:rPr>
              <a:t>Baptized Disciple</a:t>
            </a:r>
          </a:p>
        </p:txBody>
      </p:sp>
      <p:sp>
        <p:nvSpPr>
          <p:cNvPr id="17" name="Oval 16"/>
          <p:cNvSpPr/>
          <p:nvPr/>
        </p:nvSpPr>
        <p:spPr>
          <a:xfrm>
            <a:off x="5206047" y="3944974"/>
            <a:ext cx="1489119" cy="269415"/>
          </a:xfrm>
          <a:prstGeom prst="ellipse">
            <a:avLst/>
          </a:prstGeom>
          <a:noFill/>
          <a:ln w="63500">
            <a:solidFill>
              <a:srgbClr val="F2F1C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Calibri"/>
            </a:endParaRPr>
          </a:p>
        </p:txBody>
      </p:sp>
      <p:cxnSp>
        <p:nvCxnSpPr>
          <p:cNvPr id="18" name="Straight Arrow Connector 17"/>
          <p:cNvCxnSpPr/>
          <p:nvPr/>
        </p:nvCxnSpPr>
        <p:spPr>
          <a:xfrm flipH="1">
            <a:off x="3400493" y="4291363"/>
            <a:ext cx="1805556" cy="1250845"/>
          </a:xfrm>
          <a:prstGeom prst="straightConnector1">
            <a:avLst/>
          </a:prstGeom>
          <a:ln w="50800">
            <a:solidFill>
              <a:srgbClr val="F2F1C5"/>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726577" y="5348725"/>
            <a:ext cx="2116447" cy="1077218"/>
          </a:xfrm>
          <a:prstGeom prst="rect">
            <a:avLst/>
          </a:prstGeom>
          <a:noFill/>
        </p:spPr>
        <p:txBody>
          <a:bodyPr wrap="square" rtlCol="0">
            <a:spAutoFit/>
          </a:bodyPr>
          <a:lstStyle/>
          <a:p>
            <a:pPr algn="ctr" defTabSz="457189">
              <a:defRPr/>
            </a:pPr>
            <a:r>
              <a:rPr lang="en-US" sz="3200" b="1" dirty="0">
                <a:solidFill>
                  <a:srgbClr val="FFFFFF"/>
                </a:solidFill>
                <a:latin typeface="Garamond"/>
                <a:cs typeface="Garamond"/>
              </a:rPr>
              <a:t>Bible Studies</a:t>
            </a:r>
          </a:p>
        </p:txBody>
      </p:sp>
      <p:cxnSp>
        <p:nvCxnSpPr>
          <p:cNvPr id="20" name="Straight Connector 19"/>
          <p:cNvCxnSpPr/>
          <p:nvPr/>
        </p:nvCxnSpPr>
        <p:spPr>
          <a:xfrm>
            <a:off x="5790151" y="3944973"/>
            <a:ext cx="338631" cy="0"/>
          </a:xfrm>
          <a:prstGeom prst="line">
            <a:avLst/>
          </a:prstGeom>
          <a:ln w="127000">
            <a:solidFill>
              <a:srgbClr val="CE11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99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43" y="2052559"/>
            <a:ext cx="11118623" cy="2308324"/>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“There are those in the world who are reading the Scriptures, but who cannot understand their import. The men and women who have a knowledge of God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are needed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to explain the word to these souls.”</a:t>
            </a:r>
          </a:p>
        </p:txBody>
      </p:sp>
      <p:sp>
        <p:nvSpPr>
          <p:cNvPr id="4" name="TextBox 3">
            <a:extLst>
              <a:ext uri="{FF2B5EF4-FFF2-40B4-BE49-F238E27FC236}">
                <a16:creationId xmlns:a16="http://schemas.microsoft.com/office/drawing/2014/main" id="{55CCB220-0D7E-EE4F-A8FF-498470218B10}"/>
              </a:ext>
            </a:extLst>
          </p:cNvPr>
          <p:cNvSpPr txBox="1"/>
          <p:nvPr/>
        </p:nvSpPr>
        <p:spPr>
          <a:xfrm>
            <a:off x="5538062" y="5809675"/>
            <a:ext cx="6653941" cy="666786"/>
          </a:xfrm>
          <a:prstGeom prst="rect">
            <a:avLst/>
          </a:prstGeom>
          <a:noFill/>
        </p:spPr>
        <p:txBody>
          <a:bodyPr wrap="square" rtlCol="0">
            <a:spAutoFit/>
          </a:bodyPr>
          <a:lstStyle/>
          <a:p>
            <a:pPr defTabSz="609585">
              <a:defRPr/>
            </a:pPr>
            <a:r>
              <a:rPr lang="en-US" sz="3733" i="1" dirty="0">
                <a:solidFill>
                  <a:prstClr val="black"/>
                </a:solidFill>
                <a:latin typeface="Avenir Book"/>
                <a:cs typeface="Avenir Book"/>
              </a:rPr>
              <a:t>Christian Service</a:t>
            </a:r>
            <a:r>
              <a:rPr lang="en-US" sz="3733" dirty="0">
                <a:solidFill>
                  <a:prstClr val="black"/>
                </a:solidFill>
                <a:latin typeface="Avenir Book"/>
                <a:cs typeface="Avenir Book"/>
              </a:rPr>
              <a:t>, p. 142</a:t>
            </a:r>
          </a:p>
        </p:txBody>
      </p:sp>
    </p:spTree>
    <p:extLst>
      <p:ext uri="{BB962C8B-B14F-4D97-AF65-F5344CB8AC3E}">
        <p14:creationId xmlns:p14="http://schemas.microsoft.com/office/powerpoint/2010/main" val="110576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30474" y="2569916"/>
            <a:ext cx="11118623" cy="1200329"/>
          </a:xfrm>
          <a:prstGeom prst="rect">
            <a:avLst/>
          </a:prstGeom>
          <a:noFill/>
        </p:spPr>
        <p:txBody>
          <a:bodyPr wrap="square" rtlCol="0">
            <a:spAutoFit/>
          </a:bodyPr>
          <a:lstStyle/>
          <a:p>
            <a:pPr defTabSz="609585"/>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“Many are on the verge of the kingdom,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waiting only to be gathered in</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052DB8AD-AC26-514C-828E-6BB03AC4E474}"/>
              </a:ext>
            </a:extLst>
          </p:cNvPr>
          <p:cNvSpPr txBox="1"/>
          <p:nvPr/>
        </p:nvSpPr>
        <p:spPr>
          <a:xfrm>
            <a:off x="4819226" y="5087780"/>
            <a:ext cx="7769820" cy="666786"/>
          </a:xfrm>
          <a:prstGeom prst="rect">
            <a:avLst/>
          </a:prstGeom>
          <a:noFill/>
        </p:spPr>
        <p:txBody>
          <a:bodyPr wrap="square" rtlCol="0">
            <a:spAutoFit/>
          </a:bodyPr>
          <a:lstStyle/>
          <a:p>
            <a:pPr defTabSz="609585">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Acts of the Apostles</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109</a:t>
            </a:r>
          </a:p>
        </p:txBody>
      </p:sp>
    </p:spTree>
    <p:extLst>
      <p:ext uri="{BB962C8B-B14F-4D97-AF65-F5344CB8AC3E}">
        <p14:creationId xmlns:p14="http://schemas.microsoft.com/office/powerpoint/2010/main" val="338588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HARVEST 02.jpg" descr="HARVEST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8"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89" name="AMARELO GROW.png" descr="AMARELO GROW.png"/>
          <p:cNvPicPr>
            <a:picLocks noChangeAspect="1"/>
          </p:cNvPicPr>
          <p:nvPr/>
        </p:nvPicPr>
        <p:blipFill>
          <a:blip r:embed="rId4"/>
          <a:stretch>
            <a:fillRect/>
          </a:stretch>
        </p:blipFill>
        <p:spPr>
          <a:xfrm>
            <a:off x="468132" y="445931"/>
            <a:ext cx="1651833" cy="1647794"/>
          </a:xfrm>
          <a:prstGeom prst="rect">
            <a:avLst/>
          </a:prstGeom>
          <a:ln w="12700">
            <a:miter lim="400000"/>
          </a:ln>
        </p:spPr>
      </p:pic>
      <p:pic>
        <p:nvPicPr>
          <p:cNvPr id="190" name="HARVEST LOGO.png" descr="HARVEST LOGO.png"/>
          <p:cNvPicPr>
            <a:picLocks noChangeAspect="1"/>
          </p:cNvPicPr>
          <p:nvPr/>
        </p:nvPicPr>
        <p:blipFill>
          <a:blip r:embed="rId5"/>
          <a:stretch>
            <a:fillRect/>
          </a:stretch>
        </p:blipFill>
        <p:spPr>
          <a:xfrm>
            <a:off x="4984750" y="1300514"/>
            <a:ext cx="2222500" cy="2330451"/>
          </a:xfrm>
          <a:prstGeom prst="rect">
            <a:avLst/>
          </a:prstGeom>
          <a:ln w="12700">
            <a:miter lim="400000"/>
          </a:ln>
        </p:spPr>
      </p:pic>
      <p:pic>
        <p:nvPicPr>
          <p:cNvPr id="191" name="Harvest decisions for Christ_.png" descr="Harvest decisions for Christ_.png"/>
          <p:cNvPicPr>
            <a:picLocks noChangeAspect="1"/>
          </p:cNvPicPr>
          <p:nvPr/>
        </p:nvPicPr>
        <p:blipFill>
          <a:blip r:embed="rId6"/>
          <a:stretch>
            <a:fillRect/>
          </a:stretch>
        </p:blipFill>
        <p:spPr>
          <a:xfrm>
            <a:off x="3743325" y="4054028"/>
            <a:ext cx="4705350" cy="1568451"/>
          </a:xfrm>
          <a:prstGeom prst="rect">
            <a:avLst/>
          </a:prstGeom>
          <a:ln w="12700">
            <a:miter lim="400000"/>
          </a:ln>
        </p:spPr>
      </p:pic>
    </p:spTree>
    <p:extLst>
      <p:ext uri="{BB962C8B-B14F-4D97-AF65-F5344CB8AC3E}">
        <p14:creationId xmlns:p14="http://schemas.microsoft.com/office/powerpoint/2010/main" val="11200201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REPARE 02.jpg" descr="PREPAR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70"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71" name="AZUL_GROW.png" descr="AZUL_GROW.png"/>
          <p:cNvPicPr>
            <a:picLocks noChangeAspect="1"/>
          </p:cNvPicPr>
          <p:nvPr/>
        </p:nvPicPr>
        <p:blipFill>
          <a:blip r:embed="rId4"/>
          <a:stretch>
            <a:fillRect/>
          </a:stretch>
        </p:blipFill>
        <p:spPr>
          <a:xfrm>
            <a:off x="396911" y="304477"/>
            <a:ext cx="1771803" cy="1780467"/>
          </a:xfrm>
          <a:prstGeom prst="rect">
            <a:avLst/>
          </a:prstGeom>
          <a:ln w="12700">
            <a:miter lim="400000"/>
          </a:ln>
        </p:spPr>
      </p:pic>
      <p:pic>
        <p:nvPicPr>
          <p:cNvPr id="172" name="PREPARE LOGO.png" descr="PREPARE LOGO.png"/>
          <p:cNvPicPr>
            <a:picLocks noChangeAspect="1"/>
          </p:cNvPicPr>
          <p:nvPr/>
        </p:nvPicPr>
        <p:blipFill>
          <a:blip r:embed="rId5"/>
          <a:stretch>
            <a:fillRect/>
          </a:stretch>
        </p:blipFill>
        <p:spPr>
          <a:xfrm>
            <a:off x="5118100" y="1719614"/>
            <a:ext cx="2082800" cy="1873251"/>
          </a:xfrm>
          <a:prstGeom prst="rect">
            <a:avLst/>
          </a:prstGeom>
          <a:ln w="12700">
            <a:miter lim="400000"/>
          </a:ln>
        </p:spPr>
      </p:pic>
      <p:pic>
        <p:nvPicPr>
          <p:cNvPr id="173" name="Prepare    the soil of the heart_.png" descr="Prepare    the soil of the heart_.png"/>
          <p:cNvPicPr>
            <a:picLocks noChangeAspect="1"/>
          </p:cNvPicPr>
          <p:nvPr/>
        </p:nvPicPr>
        <p:blipFill>
          <a:blip r:embed="rId6"/>
          <a:stretch>
            <a:fillRect/>
          </a:stretch>
        </p:blipFill>
        <p:spPr>
          <a:xfrm>
            <a:off x="3765550" y="4054028"/>
            <a:ext cx="4787900" cy="169545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50114" y="1959035"/>
            <a:ext cx="5970825" cy="3621504"/>
          </a:xfrm>
          <a:prstGeom prst="rect">
            <a:avLst/>
          </a:prstGeom>
          <a:noFill/>
        </p:spPr>
        <p:txBody>
          <a:bodyPr wrap="square" rtlCol="0">
            <a:spAutoFit/>
          </a:bodyPr>
          <a:lstStyle/>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Appeal for decisions in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personal</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Bible studies</a:t>
            </a: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Appeal for decisions in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public</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evangelistic meetings and other sermons</a:t>
            </a:r>
          </a:p>
        </p:txBody>
      </p:sp>
      <p:sp>
        <p:nvSpPr>
          <p:cNvPr id="4" name="TextBox 3"/>
          <p:cNvSpPr txBox="1"/>
          <p:nvPr/>
        </p:nvSpPr>
        <p:spPr>
          <a:xfrm>
            <a:off x="6397486" y="933137"/>
            <a:ext cx="4994829" cy="646331"/>
          </a:xfrm>
          <a:prstGeom prst="rect">
            <a:avLst/>
          </a:prstGeom>
          <a:noFill/>
        </p:spPr>
        <p:txBody>
          <a:bodyPr wrap="square" rtlCol="0">
            <a:spAutoFit/>
          </a:bodyPr>
          <a:lstStyle/>
          <a:p>
            <a:pPr defTabSz="609585">
              <a:defRPr/>
            </a:pP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Harvest Decisions</a:t>
            </a:r>
          </a:p>
        </p:txBody>
      </p:sp>
    </p:spTree>
    <p:extLst>
      <p:ext uri="{BB962C8B-B14F-4D97-AF65-F5344CB8AC3E}">
        <p14:creationId xmlns:p14="http://schemas.microsoft.com/office/powerpoint/2010/main" val="2483494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347521" y="5327379"/>
            <a:ext cx="3844479" cy="666786"/>
          </a:xfrm>
          <a:prstGeom prst="rect">
            <a:avLst/>
          </a:prstGeom>
          <a:noFill/>
        </p:spPr>
        <p:txBody>
          <a:bodyPr wrap="square" rtlCol="0">
            <a:spAutoFit/>
          </a:bodyPr>
          <a:lstStyle/>
          <a:p>
            <a:pPr defTabSz="609585"/>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Luke 10:2</a:t>
            </a:r>
            <a:endPar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5" name="TextBox 4"/>
          <p:cNvSpPr txBox="1"/>
          <p:nvPr/>
        </p:nvSpPr>
        <p:spPr>
          <a:xfrm>
            <a:off x="716296" y="2400906"/>
            <a:ext cx="10759408" cy="2410981"/>
          </a:xfrm>
          <a:prstGeom prst="rect">
            <a:avLst/>
          </a:prstGeom>
          <a:noFill/>
        </p:spPr>
        <p:txBody>
          <a:bodyPr wrap="square" rtlCol="0">
            <a:spAutoFit/>
          </a:bodyPr>
          <a:lstStyle/>
          <a:p>
            <a:pPr defTabSz="609585"/>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harvest truly is great</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but the laborers are few; therefore pray the Lord of the harvest to send out laborers into His harvest.”</a:t>
            </a:r>
          </a:p>
          <a:p>
            <a:pPr defTabSz="609585"/>
            <a:endParaRPr lang="en-US" sz="4267" dirty="0">
              <a:solidFill>
                <a:prstClr val="black"/>
              </a:solidFill>
              <a:latin typeface="Avenir Book"/>
              <a:cs typeface="Avenir Book"/>
            </a:endParaRPr>
          </a:p>
        </p:txBody>
      </p:sp>
    </p:spTree>
    <p:extLst>
      <p:ext uri="{BB962C8B-B14F-4D97-AF65-F5344CB8AC3E}">
        <p14:creationId xmlns:p14="http://schemas.microsoft.com/office/powerpoint/2010/main" val="159887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6296" y="2341322"/>
            <a:ext cx="10759408" cy="2862322"/>
          </a:xfrm>
          <a:prstGeom prst="rect">
            <a:avLst/>
          </a:prstGeom>
          <a:noFill/>
        </p:spPr>
        <p:txBody>
          <a:bodyPr wrap="square" rtlCol="0">
            <a:spAutoFit/>
          </a:bodyPr>
          <a:lstStyle/>
          <a:p>
            <a:pPr defTabSz="609570"/>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“If there is not a decided application of the truth to their hearts, if words are not spoken at the right moment, calling for decision from the weight of evidence already presented, the convicted ones pass on without identifying themselves with Christ, </a:t>
            </a:r>
          </a:p>
        </p:txBody>
      </p:sp>
    </p:spTree>
    <p:extLst>
      <p:ext uri="{BB962C8B-B14F-4D97-AF65-F5344CB8AC3E}">
        <p14:creationId xmlns:p14="http://schemas.microsoft.com/office/powerpoint/2010/main" val="3108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36" y="2052563"/>
            <a:ext cx="10995769" cy="2636556"/>
          </a:xfrm>
          <a:prstGeom prst="rect">
            <a:avLst/>
          </a:prstGeom>
          <a:noFill/>
        </p:spPr>
        <p:txBody>
          <a:bodyPr wrap="square" rtlCol="0">
            <a:spAutoFit/>
          </a:bodyPr>
          <a:lstStyle/>
          <a:p>
            <a:pPr defTabSz="609570"/>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golden opportunity passes, and they have not yielded, and they go farther and farther away from the truth, farther away from Jesus and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never take their stand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on the Lord’s side.”</a:t>
            </a:r>
          </a:p>
          <a:p>
            <a:pPr defTabSz="609570"/>
            <a:endParaRPr lang="en-US" sz="2133" dirty="0">
              <a:solidFill>
                <a:srgbClr val="006700"/>
              </a:solidFill>
              <a:latin typeface="Avenir Book"/>
              <a:cs typeface="Avenir Book"/>
            </a:endParaRPr>
          </a:p>
        </p:txBody>
      </p:sp>
      <p:sp>
        <p:nvSpPr>
          <p:cNvPr id="4" name="TextBox 3">
            <a:extLst>
              <a:ext uri="{FF2B5EF4-FFF2-40B4-BE49-F238E27FC236}">
                <a16:creationId xmlns:a16="http://schemas.microsoft.com/office/drawing/2014/main" id="{FEFAEB85-445E-654C-8EB9-98F104B441B6}"/>
              </a:ext>
            </a:extLst>
          </p:cNvPr>
          <p:cNvSpPr txBox="1"/>
          <p:nvPr/>
        </p:nvSpPr>
        <p:spPr>
          <a:xfrm>
            <a:off x="6647148" y="5809675"/>
            <a:ext cx="5544857" cy="666786"/>
          </a:xfrm>
          <a:prstGeom prst="rect">
            <a:avLst/>
          </a:prstGeom>
          <a:noFill/>
        </p:spPr>
        <p:txBody>
          <a:bodyPr wrap="square" rtlCol="0">
            <a:spAutoFit/>
          </a:bodyPr>
          <a:lstStyle/>
          <a:p>
            <a:pPr defTabSz="609570"/>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Evangelism</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283</a:t>
            </a:r>
          </a:p>
        </p:txBody>
      </p:sp>
    </p:spTree>
    <p:extLst>
      <p:ext uri="{BB962C8B-B14F-4D97-AF65-F5344CB8AC3E}">
        <p14:creationId xmlns:p14="http://schemas.microsoft.com/office/powerpoint/2010/main" val="115655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36" y="2052563"/>
            <a:ext cx="10759408" cy="3416320"/>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“Too much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hasty work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is done in adding names to the church roll. Serious defects are seen in the characters of some who join the church. Those who admit them say, ‘We will first get them into the church, and then reform them.’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But this is a mistake</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The very first work to be done is the work</a:t>
            </a:r>
            <a:endParaRPr lang="en-US" dirty="0">
              <a:solidFill>
                <a:srgbClr val="006700"/>
              </a:solidFill>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852747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36" y="2052563"/>
            <a:ext cx="10759408" cy="2636556"/>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“of reform. Pray with them, talk with them, but do not allow them to unite with God’s people in church relationship until they give decided evidence that the Spirit of God is working on their hearts.”</a:t>
            </a:r>
          </a:p>
          <a:p>
            <a:pPr defTabSz="609585">
              <a:defRPr/>
            </a:pPr>
            <a:endParaRPr lang="en-US" sz="2133" dirty="0">
              <a:solidFill>
                <a:srgbClr val="006700"/>
              </a:solidFill>
              <a:latin typeface="Avenir Book"/>
              <a:cs typeface="Avenir Book"/>
            </a:endParaRPr>
          </a:p>
        </p:txBody>
      </p:sp>
      <p:sp>
        <p:nvSpPr>
          <p:cNvPr id="4" name="TextBox 3">
            <a:extLst>
              <a:ext uri="{FF2B5EF4-FFF2-40B4-BE49-F238E27FC236}">
                <a16:creationId xmlns:a16="http://schemas.microsoft.com/office/drawing/2014/main" id="{24CB9E2A-9612-5EE3-8613-BF2D969D4427}"/>
              </a:ext>
            </a:extLst>
          </p:cNvPr>
          <p:cNvSpPr txBox="1"/>
          <p:nvPr/>
        </p:nvSpPr>
        <p:spPr>
          <a:xfrm>
            <a:off x="3318480" y="5660771"/>
            <a:ext cx="8873520" cy="666786"/>
          </a:xfrm>
          <a:prstGeom prst="rect">
            <a:avLst/>
          </a:prstGeom>
          <a:noFill/>
        </p:spPr>
        <p:txBody>
          <a:bodyPr wrap="square" rtlCol="0">
            <a:spAutoFit/>
          </a:bodyPr>
          <a:lstStyle/>
          <a:p>
            <a:pPr defTabSz="609585">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Review and Herald</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May 21, 1901</a:t>
            </a:r>
          </a:p>
        </p:txBody>
      </p:sp>
    </p:spTree>
    <p:extLst>
      <p:ext uri="{BB962C8B-B14F-4D97-AF65-F5344CB8AC3E}">
        <p14:creationId xmlns:p14="http://schemas.microsoft.com/office/powerpoint/2010/main" val="366838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RESERVE 02.jpg" descr="PRESERV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94"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95" name="VERMELHO GROW.png" descr="VERMELHO GROW.png"/>
          <p:cNvPicPr>
            <a:picLocks noChangeAspect="1"/>
          </p:cNvPicPr>
          <p:nvPr/>
        </p:nvPicPr>
        <p:blipFill>
          <a:blip r:embed="rId4"/>
          <a:stretch>
            <a:fillRect/>
          </a:stretch>
        </p:blipFill>
        <p:spPr>
          <a:xfrm>
            <a:off x="433590" y="477154"/>
            <a:ext cx="1651833" cy="1517068"/>
          </a:xfrm>
          <a:prstGeom prst="rect">
            <a:avLst/>
          </a:prstGeom>
          <a:ln w="12700">
            <a:miter lim="400000"/>
          </a:ln>
        </p:spPr>
      </p:pic>
      <p:pic>
        <p:nvPicPr>
          <p:cNvPr id="196" name="PRESERVE LOGO.png" descr="PRESERVE LOGO.png"/>
          <p:cNvPicPr>
            <a:picLocks noChangeAspect="1"/>
          </p:cNvPicPr>
          <p:nvPr/>
        </p:nvPicPr>
        <p:blipFill>
          <a:blip r:embed="rId5"/>
          <a:stretch>
            <a:fillRect/>
          </a:stretch>
        </p:blipFill>
        <p:spPr>
          <a:xfrm>
            <a:off x="5216525" y="1849789"/>
            <a:ext cx="1758950" cy="1816101"/>
          </a:xfrm>
          <a:prstGeom prst="rect">
            <a:avLst/>
          </a:prstGeom>
          <a:ln w="12700">
            <a:miter lim="400000"/>
          </a:ln>
        </p:spPr>
      </p:pic>
      <p:pic>
        <p:nvPicPr>
          <p:cNvPr id="197" name="Preserve the harvest with  ongoing discipleship.png" descr="Preserve the harvest with  ongoing discipleship.png"/>
          <p:cNvPicPr>
            <a:picLocks noChangeAspect="1"/>
          </p:cNvPicPr>
          <p:nvPr/>
        </p:nvPicPr>
        <p:blipFill>
          <a:blip r:embed="rId6"/>
          <a:stretch>
            <a:fillRect/>
          </a:stretch>
        </p:blipFill>
        <p:spPr>
          <a:xfrm>
            <a:off x="3513138" y="4003228"/>
            <a:ext cx="5340350" cy="2203451"/>
          </a:xfrm>
          <a:prstGeom prst="rect">
            <a:avLst/>
          </a:prstGeom>
          <a:ln w="12700">
            <a:miter lim="400000"/>
          </a:ln>
        </p:spPr>
      </p:pic>
    </p:spTree>
    <p:extLst>
      <p:ext uri="{BB962C8B-B14F-4D97-AF65-F5344CB8AC3E}">
        <p14:creationId xmlns:p14="http://schemas.microsoft.com/office/powerpoint/2010/main" val="36757826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50107" y="1758878"/>
            <a:ext cx="5781685" cy="4380686"/>
          </a:xfrm>
          <a:prstGeom prst="rect">
            <a:avLst/>
          </a:prstGeom>
          <a:noFill/>
        </p:spPr>
        <p:txBody>
          <a:bodyPr wrap="square" rtlCol="0">
            <a:spAutoFit/>
          </a:bodyPr>
          <a:lstStyle/>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Provide systematic discipleship plan for new members</a:t>
            </a: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Nurture members in spiritual/church life</a:t>
            </a:r>
            <a:endParaRPr lang="en-US" sz="4267"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endParaRP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Train members in soul-winning service</a:t>
            </a:r>
          </a:p>
        </p:txBody>
      </p:sp>
      <p:sp>
        <p:nvSpPr>
          <p:cNvPr id="4" name="TextBox 3"/>
          <p:cNvSpPr txBox="1"/>
          <p:nvPr/>
        </p:nvSpPr>
        <p:spPr>
          <a:xfrm>
            <a:off x="6397493" y="801386"/>
            <a:ext cx="4806668" cy="646331"/>
          </a:xfrm>
          <a:prstGeom prst="rect">
            <a:avLst/>
          </a:prstGeom>
          <a:noFill/>
        </p:spPr>
        <p:txBody>
          <a:bodyPr wrap="square" rtlCol="0">
            <a:spAutoFit/>
          </a:bodyPr>
          <a:lstStyle/>
          <a:p>
            <a:pPr defTabSz="609585">
              <a:defRPr/>
            </a:pP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Preserve &amp; Train</a:t>
            </a:r>
          </a:p>
        </p:txBody>
      </p:sp>
    </p:spTree>
    <p:extLst>
      <p:ext uri="{BB962C8B-B14F-4D97-AF65-F5344CB8AC3E}">
        <p14:creationId xmlns:p14="http://schemas.microsoft.com/office/powerpoint/2010/main" val="87778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6296" y="2274838"/>
            <a:ext cx="10759408" cy="2308324"/>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“After individuals have been converted to the truth, they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need to be looked after</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 These newly converted ones need nursing, watchful attention, help, and encouragement.”</a:t>
            </a:r>
          </a:p>
        </p:txBody>
      </p:sp>
      <p:sp>
        <p:nvSpPr>
          <p:cNvPr id="4" name="TextBox 3">
            <a:extLst>
              <a:ext uri="{FF2B5EF4-FFF2-40B4-BE49-F238E27FC236}">
                <a16:creationId xmlns:a16="http://schemas.microsoft.com/office/drawing/2014/main" id="{916EC6A5-C7E0-C545-8A40-B4AD2FFA0E3E}"/>
              </a:ext>
            </a:extLst>
          </p:cNvPr>
          <p:cNvSpPr txBox="1"/>
          <p:nvPr/>
        </p:nvSpPr>
        <p:spPr>
          <a:xfrm>
            <a:off x="7013287" y="5387188"/>
            <a:ext cx="5178713" cy="666786"/>
          </a:xfrm>
          <a:prstGeom prst="rect">
            <a:avLst/>
          </a:prstGeom>
          <a:noFill/>
        </p:spPr>
        <p:txBody>
          <a:bodyPr wrap="square" rtlCol="0">
            <a:spAutoFit/>
          </a:bodyPr>
          <a:lstStyle/>
          <a:p>
            <a:pPr defTabSz="609585">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Evangelism</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337</a:t>
            </a:r>
          </a:p>
        </p:txBody>
      </p:sp>
    </p:spTree>
    <p:extLst>
      <p:ext uri="{BB962C8B-B14F-4D97-AF65-F5344CB8AC3E}">
        <p14:creationId xmlns:p14="http://schemas.microsoft.com/office/powerpoint/2010/main" val="1901820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18436" y="2052564"/>
            <a:ext cx="10759408" cy="1754326"/>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“When souls are converted,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set them to work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once. And as they labor according to their ability, they will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grow stronger</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p:cNvSpPr txBox="1"/>
          <p:nvPr/>
        </p:nvSpPr>
        <p:spPr>
          <a:xfrm>
            <a:off x="7013287" y="5280285"/>
            <a:ext cx="5178713" cy="666786"/>
          </a:xfrm>
          <a:prstGeom prst="rect">
            <a:avLst/>
          </a:prstGeom>
          <a:noFill/>
        </p:spPr>
        <p:txBody>
          <a:bodyPr wrap="square" rtlCol="0">
            <a:spAutoFit/>
          </a:bodyPr>
          <a:lstStyle/>
          <a:p>
            <a:pPr defTabSz="609585">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Evangelism</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355</a:t>
            </a:r>
          </a:p>
        </p:txBody>
      </p:sp>
    </p:spTree>
    <p:extLst>
      <p:ext uri="{BB962C8B-B14F-4D97-AF65-F5344CB8AC3E}">
        <p14:creationId xmlns:p14="http://schemas.microsoft.com/office/powerpoint/2010/main" val="256985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50107" y="1709027"/>
            <a:ext cx="5867213" cy="3621504"/>
          </a:xfrm>
          <a:prstGeom prst="rect">
            <a:avLst/>
          </a:prstGeom>
          <a:noFill/>
        </p:spPr>
        <p:txBody>
          <a:bodyPr wrap="square" rtlCol="0">
            <a:spAutoFit/>
          </a:bodyPr>
          <a:lstStyle/>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Perform intentional acts of kindness</a:t>
            </a: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Provide compassionate service and comprehensive health ministry</a:t>
            </a:r>
          </a:p>
        </p:txBody>
      </p:sp>
      <p:sp>
        <p:nvSpPr>
          <p:cNvPr id="4" name="TextBox 3"/>
          <p:cNvSpPr txBox="1"/>
          <p:nvPr/>
        </p:nvSpPr>
        <p:spPr>
          <a:xfrm>
            <a:off x="6397485" y="741221"/>
            <a:ext cx="5029040" cy="646331"/>
          </a:xfrm>
          <a:prstGeom prst="rect">
            <a:avLst/>
          </a:prstGeom>
          <a:noFill/>
        </p:spPr>
        <p:txBody>
          <a:bodyPr wrap="square" rtlCol="0">
            <a:spAutoFit/>
          </a:bodyPr>
          <a:lstStyle/>
          <a:p>
            <a:pPr defTabSz="609585">
              <a:defRPr/>
            </a:pP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Prepare the Soil</a:t>
            </a:r>
          </a:p>
        </p:txBody>
      </p:sp>
    </p:spTree>
    <p:extLst>
      <p:ext uri="{BB962C8B-B14F-4D97-AF65-F5344CB8AC3E}">
        <p14:creationId xmlns:p14="http://schemas.microsoft.com/office/powerpoint/2010/main" val="242706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D6019DC-EB14-D644-8556-8606DC8F1D78}"/>
              </a:ext>
            </a:extLst>
          </p:cNvPr>
          <p:cNvSpPr txBox="1"/>
          <p:nvPr/>
        </p:nvSpPr>
        <p:spPr>
          <a:xfrm>
            <a:off x="664796" y="2551837"/>
            <a:ext cx="11089055" cy="1754326"/>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“One soul, won to the truth, will be instrumental in winning others, and there will be an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ever-increasing</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result of blessing and salvation.”</a:t>
            </a:r>
          </a:p>
        </p:txBody>
      </p:sp>
      <p:sp>
        <p:nvSpPr>
          <p:cNvPr id="7" name="TextBox 6">
            <a:extLst>
              <a:ext uri="{FF2B5EF4-FFF2-40B4-BE49-F238E27FC236}">
                <a16:creationId xmlns:a16="http://schemas.microsoft.com/office/drawing/2014/main" id="{5E9A7ED1-2E84-604F-A51C-7FC473A699C9}"/>
              </a:ext>
            </a:extLst>
          </p:cNvPr>
          <p:cNvSpPr txBox="1"/>
          <p:nvPr/>
        </p:nvSpPr>
        <p:spPr>
          <a:xfrm>
            <a:off x="6209324" y="5292318"/>
            <a:ext cx="5982676" cy="666786"/>
          </a:xfrm>
          <a:prstGeom prst="rect">
            <a:avLst/>
          </a:prstGeom>
          <a:noFill/>
        </p:spPr>
        <p:txBody>
          <a:bodyPr wrap="square" rtlCol="0">
            <a:spAutoFit/>
          </a:bodyPr>
          <a:lstStyle/>
          <a:p>
            <a:pPr defTabSz="609585">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Christian Service</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121</a:t>
            </a:r>
          </a:p>
        </p:txBody>
      </p:sp>
    </p:spTree>
    <p:extLst>
      <p:ext uri="{BB962C8B-B14F-4D97-AF65-F5344CB8AC3E}">
        <p14:creationId xmlns:p14="http://schemas.microsoft.com/office/powerpoint/2010/main" val="455396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354576-A842-9212-494D-FD417EA4A6B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C804A94-80E8-61F0-BC79-914FBE670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5854FD2-692F-67E7-63BF-81DE4DC5F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4C4DCBB-95DA-65C2-7CC2-A3FA5BC323EE}"/>
              </a:ext>
            </a:extLst>
          </p:cNvPr>
          <p:cNvPicPr>
            <a:picLocks noChangeAspect="1"/>
          </p:cNvPicPr>
          <p:nvPr/>
        </p:nvPicPr>
        <p:blipFill>
          <a:blip r:embed="rId2"/>
          <a:srcRect/>
          <a:stretch/>
        </p:blipFill>
        <p:spPr>
          <a:xfrm>
            <a:off x="2419350" y="-247650"/>
            <a:ext cx="7353300" cy="7353300"/>
          </a:xfrm>
          <a:prstGeom prst="rect">
            <a:avLst/>
          </a:prstGeom>
        </p:spPr>
      </p:pic>
    </p:spTree>
    <p:extLst>
      <p:ext uri="{BB962C8B-B14F-4D97-AF65-F5344CB8AC3E}">
        <p14:creationId xmlns:p14="http://schemas.microsoft.com/office/powerpoint/2010/main" val="4070992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8" name="Chart 7">
            <a:extLst>
              <a:ext uri="{FF2B5EF4-FFF2-40B4-BE49-F238E27FC236}">
                <a16:creationId xmlns:a16="http://schemas.microsoft.com/office/drawing/2014/main" id="{26804DD7-7B59-27BD-3AEF-973FB486562B}"/>
              </a:ext>
            </a:extLst>
          </p:cNvPr>
          <p:cNvGraphicFramePr/>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6F07A94-B352-316C-F95F-4526D1F27C12}"/>
              </a:ext>
            </a:extLst>
          </p:cNvPr>
          <p:cNvSpPr txBox="1"/>
          <p:nvPr/>
        </p:nvSpPr>
        <p:spPr>
          <a:xfrm>
            <a:off x="342121" y="273636"/>
            <a:ext cx="11358103" cy="9130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black"/>
                </a:solidFill>
                <a:effectLst/>
                <a:uLnTx/>
                <a:uFillTx/>
                <a:latin typeface="Avenir Book"/>
                <a:ea typeface="Helvetica Neue"/>
                <a:cs typeface="Avenir Book"/>
              </a:rPr>
              <a:t>Local Church Growth Potential</a:t>
            </a:r>
          </a:p>
        </p:txBody>
      </p:sp>
      <p:sp>
        <p:nvSpPr>
          <p:cNvPr id="10" name="TextBox 9">
            <a:extLst>
              <a:ext uri="{FF2B5EF4-FFF2-40B4-BE49-F238E27FC236}">
                <a16:creationId xmlns:a16="http://schemas.microsoft.com/office/drawing/2014/main" id="{FFF68008-C50D-0E6C-9C62-65989A848FD6}"/>
              </a:ext>
            </a:extLst>
          </p:cNvPr>
          <p:cNvSpPr txBox="1"/>
          <p:nvPr/>
        </p:nvSpPr>
        <p:spPr>
          <a:xfrm>
            <a:off x="171056" y="2137793"/>
            <a:ext cx="3968493" cy="337560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Every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Church Has Different </a:t>
            </a:r>
            <a:r>
              <a:rPr kumimoji="0" lang="en-US" sz="4267" b="0" i="0" u="none" strike="noStrike" kern="1200" cap="none" spc="0" normalizeH="0" baseline="0" noProof="0" dirty="0">
                <a:ln>
                  <a:noFill/>
                </a:ln>
                <a:solidFill>
                  <a:prstClr val="black"/>
                </a:solidFill>
                <a:effectLst/>
                <a:uLnTx/>
                <a:uFillTx/>
                <a:latin typeface="Avenir Black"/>
                <a:ea typeface="Helvetica Neue"/>
                <a:cs typeface="Avenir Black"/>
              </a:rPr>
              <a:t>Strengths &amp; Weaknesses</a:t>
            </a:r>
            <a:endParaRPr kumimoji="0" lang="en-US" sz="3200" b="0" i="0" u="none" strike="noStrike" kern="1200" cap="none" spc="0" normalizeH="0" baseline="0" noProof="0" dirty="0">
              <a:ln>
                <a:noFill/>
              </a:ln>
              <a:solidFill>
                <a:prstClr val="black"/>
              </a:solidFill>
              <a:effectLst/>
              <a:uLnTx/>
              <a:uFillTx/>
              <a:latin typeface="Avenir Black"/>
              <a:ea typeface="Helvetica Neue"/>
              <a:cs typeface="Avenir Black"/>
            </a:endParaRPr>
          </a:p>
        </p:txBody>
      </p:sp>
    </p:spTree>
    <p:extLst>
      <p:ext uri="{BB962C8B-B14F-4D97-AF65-F5344CB8AC3E}">
        <p14:creationId xmlns:p14="http://schemas.microsoft.com/office/powerpoint/2010/main" val="156772164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448943AD-C7E7-D723-0251-7131ECAAB48B}"/>
              </a:ext>
            </a:extLst>
          </p:cNvPr>
          <p:cNvGraphicFramePr/>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30113EB-B69D-903D-2B22-BFB8098BA7EC}"/>
              </a:ext>
            </a:extLst>
          </p:cNvPr>
          <p:cNvSpPr txBox="1"/>
          <p:nvPr/>
        </p:nvSpPr>
        <p:spPr>
          <a:xfrm>
            <a:off x="342121" y="273636"/>
            <a:ext cx="11358103" cy="9130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black"/>
                </a:solidFill>
                <a:effectLst/>
                <a:uLnTx/>
                <a:uFillTx/>
                <a:latin typeface="Avenir Book"/>
                <a:ea typeface="Helvetica Neue"/>
                <a:cs typeface="Avenir Book"/>
              </a:rPr>
              <a:t>Local Church Growth Potential</a:t>
            </a:r>
          </a:p>
        </p:txBody>
      </p:sp>
      <p:sp>
        <p:nvSpPr>
          <p:cNvPr id="7" name="TextBox 6">
            <a:extLst>
              <a:ext uri="{FF2B5EF4-FFF2-40B4-BE49-F238E27FC236}">
                <a16:creationId xmlns:a16="http://schemas.microsoft.com/office/drawing/2014/main" id="{5C5A7259-CB35-6487-BF44-8049067F9066}"/>
              </a:ext>
            </a:extLst>
          </p:cNvPr>
          <p:cNvSpPr txBox="1"/>
          <p:nvPr/>
        </p:nvSpPr>
        <p:spPr>
          <a:xfrm>
            <a:off x="171056" y="2018064"/>
            <a:ext cx="3763227" cy="337560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We can’t just focus on </a:t>
            </a:r>
            <a:r>
              <a:rPr kumimoji="0" lang="en-US" sz="4267" b="1" i="0" u="none" strike="noStrike" kern="1200" cap="none" spc="0" normalizeH="0" baseline="0" noProof="0" dirty="0">
                <a:ln>
                  <a:noFill/>
                </a:ln>
                <a:solidFill>
                  <a:prstClr val="black"/>
                </a:solidFill>
                <a:effectLst/>
                <a:uLnTx/>
                <a:uFillTx/>
                <a:latin typeface="Avenir Black" panose="02000503020000020003" pitchFamily="2" charset="0"/>
                <a:ea typeface="Helvetica Neue"/>
                <a:cs typeface="Avenir Book"/>
              </a:rPr>
              <a:t>one or two</a:t>
            </a: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 areas and neglect the others</a:t>
            </a:r>
            <a:endParaRPr kumimoji="0" lang="en-US" sz="320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99672883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3702B0FC-F4E0-9B6A-19DB-62C4DFF3E0F1}"/>
              </a:ext>
            </a:extLst>
          </p:cNvPr>
          <p:cNvGraphicFramePr/>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B28275B-7127-9A66-01EE-D22A2C525B2B}"/>
              </a:ext>
            </a:extLst>
          </p:cNvPr>
          <p:cNvSpPr txBox="1"/>
          <p:nvPr/>
        </p:nvSpPr>
        <p:spPr>
          <a:xfrm>
            <a:off x="342121" y="273636"/>
            <a:ext cx="11358103" cy="9130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black"/>
                </a:solidFill>
                <a:effectLst/>
                <a:uLnTx/>
                <a:uFillTx/>
                <a:latin typeface="Avenir Book"/>
                <a:ea typeface="Helvetica Neue"/>
                <a:cs typeface="Avenir Book"/>
              </a:rPr>
              <a:t>Local Church Growth Potential</a:t>
            </a:r>
          </a:p>
        </p:txBody>
      </p:sp>
      <p:sp>
        <p:nvSpPr>
          <p:cNvPr id="7" name="TextBox 6">
            <a:extLst>
              <a:ext uri="{FF2B5EF4-FFF2-40B4-BE49-F238E27FC236}">
                <a16:creationId xmlns:a16="http://schemas.microsoft.com/office/drawing/2014/main" id="{2DFC4823-E24A-529B-2E7B-11A7CDC850AD}"/>
              </a:ext>
            </a:extLst>
          </p:cNvPr>
          <p:cNvSpPr txBox="1"/>
          <p:nvPr/>
        </p:nvSpPr>
        <p:spPr>
          <a:xfrm>
            <a:off x="102635" y="2048679"/>
            <a:ext cx="3934283" cy="337560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This results in a </a:t>
            </a:r>
            <a:r>
              <a:rPr kumimoji="0" lang="en-US" sz="4267" b="0" i="0" u="none" strike="noStrike" kern="1200" cap="none" spc="0" normalizeH="0" baseline="0" noProof="0" dirty="0">
                <a:ln>
                  <a:noFill/>
                </a:ln>
                <a:solidFill>
                  <a:prstClr val="black"/>
                </a:solidFill>
                <a:effectLst/>
                <a:uLnTx/>
                <a:uFillTx/>
                <a:latin typeface="Avenir Black"/>
                <a:ea typeface="Helvetica Neue"/>
                <a:cs typeface="Avenir Book"/>
              </a:rPr>
              <a:t>g</a:t>
            </a:r>
            <a:r>
              <a:rPr kumimoji="0" lang="en-US" sz="4267" b="0" i="0" u="none" strike="noStrike" kern="1200" cap="none" spc="0" normalizeH="0" baseline="0" noProof="0" dirty="0">
                <a:ln>
                  <a:noFill/>
                </a:ln>
                <a:solidFill>
                  <a:prstClr val="black"/>
                </a:solidFill>
                <a:effectLst/>
                <a:uLnTx/>
                <a:uFillTx/>
                <a:latin typeface="Avenir Black"/>
                <a:ea typeface="Helvetica Neue"/>
                <a:cs typeface="Avenir Black"/>
              </a:rPr>
              <a:t>rowth</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lack"/>
                <a:ea typeface="Helvetica Neue"/>
                <a:cs typeface="Avenir Black"/>
              </a:rPr>
              <a:t>bottleneck</a:t>
            </a: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 that limits church growth.</a:t>
            </a:r>
            <a:endParaRPr kumimoji="0" lang="en-US" sz="320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242195771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78748120-3076-7B90-BADE-B08AFE2B0E77}"/>
              </a:ext>
            </a:extLst>
          </p:cNvPr>
          <p:cNvGraphicFramePr/>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6EA0368-7738-6DF3-F3C7-3213146495A0}"/>
              </a:ext>
            </a:extLst>
          </p:cNvPr>
          <p:cNvSpPr txBox="1"/>
          <p:nvPr/>
        </p:nvSpPr>
        <p:spPr>
          <a:xfrm>
            <a:off x="342121" y="273636"/>
            <a:ext cx="11358103" cy="9130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black"/>
                </a:solidFill>
                <a:effectLst/>
                <a:uLnTx/>
                <a:uFillTx/>
                <a:latin typeface="Avenir Book"/>
                <a:ea typeface="Helvetica Neue"/>
                <a:cs typeface="Avenir Book"/>
              </a:rPr>
              <a:t>Local Church Growth Potential</a:t>
            </a:r>
          </a:p>
        </p:txBody>
      </p:sp>
      <p:sp>
        <p:nvSpPr>
          <p:cNvPr id="7" name="TextBox 6">
            <a:extLst>
              <a:ext uri="{FF2B5EF4-FFF2-40B4-BE49-F238E27FC236}">
                <a16:creationId xmlns:a16="http://schemas.microsoft.com/office/drawing/2014/main" id="{A7D9D21D-FD20-93C0-CA5D-CB6E7BAD0C47}"/>
              </a:ext>
            </a:extLst>
          </p:cNvPr>
          <p:cNvSpPr txBox="1"/>
          <p:nvPr/>
        </p:nvSpPr>
        <p:spPr>
          <a:xfrm>
            <a:off x="171056" y="1915452"/>
            <a:ext cx="3763227" cy="356027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We must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Avenir Black" panose="02000503020000020003" pitchFamily="2" charset="0"/>
                <a:ea typeface="Helvetica Neue"/>
                <a:cs typeface="Avenir Book"/>
              </a:rPr>
              <a:t>strengthen </a:t>
            </a: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every phase, always aiming for…</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374950258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83FD13E5-75D7-55AC-C093-C04205123528}"/>
              </a:ext>
            </a:extLst>
          </p:cNvPr>
          <p:cNvGraphicFramePr/>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4D2E2DE-9ED6-B427-EB0D-1471D89332F5}"/>
              </a:ext>
            </a:extLst>
          </p:cNvPr>
          <p:cNvSpPr txBox="1"/>
          <p:nvPr/>
        </p:nvSpPr>
        <p:spPr>
          <a:xfrm>
            <a:off x="171056" y="2650850"/>
            <a:ext cx="3763227" cy="140564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lack"/>
                <a:ea typeface="Helvetica Neue"/>
                <a:cs typeface="Avenir Black"/>
              </a:rPr>
              <a:t>Total Member Involvement</a:t>
            </a:r>
            <a:endParaRPr kumimoji="0" lang="en-US" sz="3200" b="0" i="0" u="none" strike="noStrike" kern="1200" cap="none" spc="0" normalizeH="0" baseline="0" noProof="0" dirty="0">
              <a:ln>
                <a:noFill/>
              </a:ln>
              <a:solidFill>
                <a:prstClr val="black"/>
              </a:solidFill>
              <a:effectLst/>
              <a:uLnTx/>
              <a:uFillTx/>
              <a:latin typeface="Avenir Black"/>
              <a:ea typeface="Helvetica Neue"/>
              <a:cs typeface="Avenir Black"/>
            </a:endParaRPr>
          </a:p>
        </p:txBody>
      </p:sp>
      <p:sp>
        <p:nvSpPr>
          <p:cNvPr id="7" name="TextBox 6">
            <a:extLst>
              <a:ext uri="{FF2B5EF4-FFF2-40B4-BE49-F238E27FC236}">
                <a16:creationId xmlns:a16="http://schemas.microsoft.com/office/drawing/2014/main" id="{3DC03A48-CA2C-6A61-8E8E-1D446C48F363}"/>
              </a:ext>
            </a:extLst>
          </p:cNvPr>
          <p:cNvSpPr txBox="1"/>
          <p:nvPr/>
        </p:nvSpPr>
        <p:spPr>
          <a:xfrm>
            <a:off x="342121" y="273636"/>
            <a:ext cx="11358103" cy="9130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black"/>
                </a:solidFill>
                <a:effectLst/>
                <a:uLnTx/>
                <a:uFillTx/>
                <a:latin typeface="Avenir Book"/>
                <a:ea typeface="Helvetica Neue"/>
                <a:cs typeface="Avenir Book"/>
              </a:rPr>
              <a:t>Local Church Growth Potential</a:t>
            </a:r>
          </a:p>
        </p:txBody>
      </p:sp>
    </p:spTree>
    <p:extLst>
      <p:ext uri="{BB962C8B-B14F-4D97-AF65-F5344CB8AC3E}">
        <p14:creationId xmlns:p14="http://schemas.microsoft.com/office/powerpoint/2010/main" val="345995649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729352"/>
            <a:ext cx="9646023" cy="875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Quiz Question</a:t>
            </a:r>
          </a:p>
        </p:txBody>
      </p:sp>
      <p:sp>
        <p:nvSpPr>
          <p:cNvPr id="4" name="TextBox 3">
            <a:extLst>
              <a:ext uri="{FF2B5EF4-FFF2-40B4-BE49-F238E27FC236}">
                <a16:creationId xmlns:a16="http://schemas.microsoft.com/office/drawing/2014/main" id="{4B24FD52-0E4E-1305-7792-C2DC78CD569C}"/>
              </a:ext>
            </a:extLst>
          </p:cNvPr>
          <p:cNvSpPr txBox="1"/>
          <p:nvPr/>
        </p:nvSpPr>
        <p:spPr>
          <a:xfrm>
            <a:off x="755940" y="2786658"/>
            <a:ext cx="10964675" cy="271894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Avenir Black" charset="0"/>
                <a:ea typeface="Avenir Black" charset="0"/>
                <a:cs typeface="Avenir Black" charset="0"/>
              </a:rPr>
              <a:t>Question</a:t>
            </a: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 If every member was involved in some form of personal outreach service, would the church grow?</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254441666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729352"/>
            <a:ext cx="9646023" cy="875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Quiz Question</a:t>
            </a:r>
          </a:p>
        </p:txBody>
      </p:sp>
      <p:sp>
        <p:nvSpPr>
          <p:cNvPr id="4" name="TextBox 3">
            <a:extLst>
              <a:ext uri="{FF2B5EF4-FFF2-40B4-BE49-F238E27FC236}">
                <a16:creationId xmlns:a16="http://schemas.microsoft.com/office/drawing/2014/main" id="{4B24FD52-0E4E-1305-7792-C2DC78CD569C}"/>
              </a:ext>
            </a:extLst>
          </p:cNvPr>
          <p:cNvSpPr txBox="1"/>
          <p:nvPr/>
        </p:nvSpPr>
        <p:spPr>
          <a:xfrm>
            <a:off x="755940" y="2786657"/>
            <a:ext cx="10964675" cy="337560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Avenir Black" charset="0"/>
                <a:ea typeface="Avenir Black" charset="0"/>
                <a:cs typeface="Avenir Black" charset="0"/>
              </a:rPr>
              <a:t>Question</a:t>
            </a:r>
            <a:r>
              <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rPr>
              <a:t>: If every member was involved in some form of personal outreach service, would the church grow?</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E22311"/>
                </a:solidFill>
                <a:effectLst/>
                <a:uLnTx/>
                <a:uFillTx/>
                <a:latin typeface="Avenir Book"/>
                <a:ea typeface="Helvetica Neue"/>
                <a:cs typeface="Avenir Book"/>
              </a:rPr>
              <a:t>Maybe.</a:t>
            </a:r>
          </a:p>
        </p:txBody>
      </p:sp>
    </p:spTree>
    <p:extLst>
      <p:ext uri="{BB962C8B-B14F-4D97-AF65-F5344CB8AC3E}">
        <p14:creationId xmlns:p14="http://schemas.microsoft.com/office/powerpoint/2010/main" val="21568193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547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67119" y="2235212"/>
            <a:ext cx="10879147" cy="2862322"/>
          </a:xfrm>
          <a:prstGeom prst="rect">
            <a:avLst/>
          </a:prstGeom>
          <a:noFill/>
        </p:spPr>
        <p:txBody>
          <a:bodyPr wrap="square" rtlCol="0">
            <a:spAutoFit/>
          </a:bodyPr>
          <a:lstStyle/>
          <a:p>
            <a:pPr defTabSz="609585">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“The sowers of the seed have a work to do in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preparing hearts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to receive the gospel. . . . the love of Christ, revealed in personal ministry, may soften the stony heart, so that the seed of truth can take root.”</a:t>
            </a:r>
          </a:p>
        </p:txBody>
      </p:sp>
      <p:sp>
        <p:nvSpPr>
          <p:cNvPr id="5" name="TextBox 4">
            <a:extLst>
              <a:ext uri="{FF2B5EF4-FFF2-40B4-BE49-F238E27FC236}">
                <a16:creationId xmlns:a16="http://schemas.microsoft.com/office/drawing/2014/main" id="{6D23B541-E654-9246-8CBD-EF3E8BAA05CF}"/>
              </a:ext>
            </a:extLst>
          </p:cNvPr>
          <p:cNvSpPr txBox="1"/>
          <p:nvPr/>
        </p:nvSpPr>
        <p:spPr>
          <a:xfrm>
            <a:off x="4840886" y="5809675"/>
            <a:ext cx="7812972" cy="666786"/>
          </a:xfrm>
          <a:prstGeom prst="rect">
            <a:avLst/>
          </a:prstGeom>
          <a:noFill/>
        </p:spPr>
        <p:txBody>
          <a:bodyPr wrap="square" rtlCol="0">
            <a:spAutoFit/>
          </a:bodyPr>
          <a:lstStyle/>
          <a:p>
            <a:pPr defTabSz="609585">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Christ’s Object Lessons</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p. 57</a:t>
            </a:r>
          </a:p>
        </p:txBody>
      </p:sp>
    </p:spTree>
    <p:extLst>
      <p:ext uri="{BB962C8B-B14F-4D97-AF65-F5344CB8AC3E}">
        <p14:creationId xmlns:p14="http://schemas.microsoft.com/office/powerpoint/2010/main" val="3232114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church&#10;&#10;Description automatically generated">
            <a:extLst>
              <a:ext uri="{FF2B5EF4-FFF2-40B4-BE49-F238E27FC236}">
                <a16:creationId xmlns:a16="http://schemas.microsoft.com/office/drawing/2014/main" id="{CB208401-5650-6114-3015-40CE94A766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89831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4" name="TextBox 3">
            <a:extLst>
              <a:ext uri="{FF2B5EF4-FFF2-40B4-BE49-F238E27FC236}">
                <a16:creationId xmlns:a16="http://schemas.microsoft.com/office/drawing/2014/main" id="{4B24FD52-0E4E-1305-7792-C2DC78CD569C}"/>
              </a:ext>
            </a:extLst>
          </p:cNvPr>
          <p:cNvSpPr txBox="1"/>
          <p:nvPr/>
        </p:nvSpPr>
        <p:spPr>
          <a:xfrm>
            <a:off x="613663" y="2492187"/>
            <a:ext cx="10964675" cy="230832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Avenir Black" charset="0"/>
                <a:ea typeface="Avenir Black" charset="0"/>
                <a:cs typeface="Avenir Black" charset="0"/>
              </a:rPr>
              <a:t>Identifying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Avenir Black" charset="0"/>
                <a:ea typeface="Avenir Black" charset="0"/>
                <a:cs typeface="Avenir Black" charset="0"/>
              </a:rPr>
              <a:t>“No Grow” Areas</a:t>
            </a:r>
            <a:endParaRPr kumimoji="0" lang="en-US" sz="7200" b="1" i="0" u="none" strike="noStrike" kern="1200" cap="none" spc="0" normalizeH="0" baseline="0" noProof="0" dirty="0">
              <a:ln>
                <a:noFill/>
              </a:ln>
              <a:solidFill>
                <a:srgbClr val="E22311"/>
              </a:solidFill>
              <a:effectLst/>
              <a:uLnTx/>
              <a:uFillTx/>
              <a:latin typeface="Avenir Book"/>
              <a:ea typeface="+mn-ea"/>
              <a:cs typeface="Avenir Book"/>
            </a:endParaRPr>
          </a:p>
        </p:txBody>
      </p:sp>
    </p:spTree>
    <p:extLst>
      <p:ext uri="{BB962C8B-B14F-4D97-AF65-F5344CB8AC3E}">
        <p14:creationId xmlns:p14="http://schemas.microsoft.com/office/powerpoint/2010/main" val="193990250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34343"/>
            <a:ext cx="1882201" cy="1882201"/>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493388"/>
            <a:ext cx="9646023" cy="1039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Helvetica Neue"/>
                <a:sym typeface="Helvetica Neue"/>
              </a:rPr>
              <a:t>Church A</a:t>
            </a:r>
          </a:p>
        </p:txBody>
      </p:sp>
      <p:sp>
        <p:nvSpPr>
          <p:cNvPr id="2" name="TextBox 1">
            <a:extLst>
              <a:ext uri="{FF2B5EF4-FFF2-40B4-BE49-F238E27FC236}">
                <a16:creationId xmlns:a16="http://schemas.microsoft.com/office/drawing/2014/main" id="{BEC3926B-014A-5D03-2200-F7F8A1902F70}"/>
              </a:ext>
            </a:extLst>
          </p:cNvPr>
          <p:cNvSpPr txBox="1"/>
          <p:nvPr/>
        </p:nvSpPr>
        <p:spPr>
          <a:xfrm>
            <a:off x="786863" y="2257785"/>
            <a:ext cx="11089055" cy="534556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mn-ea"/>
                <a:cs typeface="Avenir Book"/>
              </a:rPr>
              <a:t>Church A is very busy. It holds cooking seminars, VBS and evangelistic meetings every year. It also has an active community service center and a mentorship program for new members. Why is it not growing as much as it could?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p:txBody>
      </p:sp>
    </p:spTree>
    <p:extLst>
      <p:ext uri="{BB962C8B-B14F-4D97-AF65-F5344CB8AC3E}">
        <p14:creationId xmlns:p14="http://schemas.microsoft.com/office/powerpoint/2010/main" val="242538160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Content Placeholder 3">
            <a:extLst>
              <a:ext uri="{FF2B5EF4-FFF2-40B4-BE49-F238E27FC236}">
                <a16:creationId xmlns:a16="http://schemas.microsoft.com/office/drawing/2014/main" id="{F940E615-954F-4088-B1C7-4C53F0B58608}"/>
              </a:ext>
            </a:extLst>
          </p:cNvPr>
          <p:cNvSpPr txBox="1">
            <a:spLocks/>
          </p:cNvSpPr>
          <p:nvPr/>
        </p:nvSpPr>
        <p:spPr>
          <a:xfrm>
            <a:off x="477018" y="728439"/>
            <a:ext cx="5727647" cy="58706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3733" b="0" i="0" u="none" strike="noStrike" kern="1200" cap="none" spc="0" normalizeH="0" baseline="0" noProof="0" dirty="0">
                <a:ln>
                  <a:noFill/>
                </a:ln>
                <a:solidFill>
                  <a:prstClr val="black"/>
                </a:solidFill>
                <a:effectLst/>
                <a:uLnTx/>
                <a:uFillTx/>
                <a:latin typeface="Avenir Book" panose="02000503020000020003" pitchFamily="2" charset="0"/>
                <a:ea typeface="+mn-ea"/>
                <a:cs typeface="Garamond"/>
              </a:rPr>
              <a:t>While holding many church events, Church A is weak in the vital aspect of personal witnessing through literature and consistent Bible studies. Without these, it will experience modest growth at best.</a:t>
            </a:r>
            <a:endParaRPr kumimoji="0" lang="en-US" sz="3733" b="0" i="0" u="none" strike="noStrike" kern="1200" cap="none" spc="0" normalizeH="0" baseline="0" noProof="0" dirty="0">
              <a:ln>
                <a:noFill/>
              </a:ln>
              <a:solidFill>
                <a:srgbClr val="F2F1C5"/>
              </a:solidFill>
              <a:effectLst/>
              <a:uLnTx/>
              <a:uFillTx/>
              <a:latin typeface="Garamond"/>
              <a:ea typeface="+mn-ea"/>
              <a:cs typeface="Garamond"/>
            </a:endParaRPr>
          </a:p>
        </p:txBody>
      </p:sp>
      <p:graphicFrame>
        <p:nvGraphicFramePr>
          <p:cNvPr id="4" name="Content Placeholder 3">
            <a:extLst>
              <a:ext uri="{FF2B5EF4-FFF2-40B4-BE49-F238E27FC236}">
                <a16:creationId xmlns:a16="http://schemas.microsoft.com/office/drawing/2014/main" id="{7813AAB8-A972-5CEC-A32E-46AEFF72C09B}"/>
              </a:ext>
            </a:extLst>
          </p:cNvPr>
          <p:cNvGraphicFramePr>
            <a:graphicFrameLocks/>
          </p:cNvGraphicFramePr>
          <p:nvPr/>
        </p:nvGraphicFramePr>
        <p:xfrm>
          <a:off x="6824596" y="493659"/>
          <a:ext cx="4747472" cy="5870681"/>
        </p:xfrm>
        <a:graphic>
          <a:graphicData uri="http://schemas.openxmlformats.org/drawingml/2006/table">
            <a:tbl>
              <a:tblPr firstRow="1" bandRow="1">
                <a:tableStyleId>{5C22544A-7EE6-4342-B048-85BDC9FD1C3A}</a:tableStyleId>
              </a:tblPr>
              <a:tblGrid>
                <a:gridCol w="2373736">
                  <a:extLst>
                    <a:ext uri="{9D8B030D-6E8A-4147-A177-3AD203B41FA5}">
                      <a16:colId xmlns:a16="http://schemas.microsoft.com/office/drawing/2014/main" val="20000"/>
                    </a:ext>
                  </a:extLst>
                </a:gridCol>
                <a:gridCol w="2373736">
                  <a:extLst>
                    <a:ext uri="{9D8B030D-6E8A-4147-A177-3AD203B41FA5}">
                      <a16:colId xmlns:a16="http://schemas.microsoft.com/office/drawing/2014/main" val="20001"/>
                    </a:ext>
                  </a:extLst>
                </a:gridCol>
              </a:tblGrid>
              <a:tr h="1026141">
                <a:tc>
                  <a:txBody>
                    <a:bodyPr/>
                    <a:lstStyle/>
                    <a:p>
                      <a:pPr algn="ctr"/>
                      <a:r>
                        <a:rPr lang="en-US" sz="3200" cap="none" dirty="0">
                          <a:solidFill>
                            <a:schemeClr val="bg1"/>
                          </a:solidFill>
                          <a:latin typeface="Avenir Book" panose="02000503020000020003" pitchFamily="2" charset="0"/>
                          <a:cs typeface="Garamond"/>
                        </a:rPr>
                        <a:t>GROW</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Church A</a:t>
                      </a:r>
                    </a:p>
                  </a:txBody>
                  <a:tcPr anchor="ctr">
                    <a:solidFill>
                      <a:schemeClr val="tx1">
                        <a:alpha val="60000"/>
                      </a:schemeClr>
                    </a:solidFill>
                  </a:tcPr>
                </a:tc>
                <a:extLst>
                  <a:ext uri="{0D108BD9-81ED-4DB2-BD59-A6C34878D82A}">
                    <a16:rowId xmlns:a16="http://schemas.microsoft.com/office/drawing/2014/main" val="10000"/>
                  </a:ext>
                </a:extLst>
              </a:tr>
              <a:tr h="1092344">
                <a:tc>
                  <a:txBody>
                    <a:bodyPr/>
                    <a:lstStyle/>
                    <a:p>
                      <a:pPr algn="ctr"/>
                      <a:r>
                        <a:rPr lang="en-US" sz="3200" dirty="0">
                          <a:latin typeface="Avenir Book" panose="02000503020000020003" pitchFamily="2" charset="0"/>
                          <a:cs typeface="Garamond"/>
                        </a:rPr>
                        <a:t>Prepare</a:t>
                      </a:r>
                    </a:p>
                  </a:txBody>
                  <a:tcPr anchor="ctr">
                    <a:solidFill>
                      <a:schemeClr val="bg1"/>
                    </a:solidFill>
                  </a:tcPr>
                </a:tc>
                <a:tc>
                  <a:txBody>
                    <a:bodyPr/>
                    <a:lstStyle/>
                    <a:p>
                      <a:pPr algn="ctr"/>
                      <a:r>
                        <a:rPr lang="en-US" sz="2000" dirty="0">
                          <a:latin typeface="Avenir Book" panose="02000503020000020003" pitchFamily="2" charset="0"/>
                          <a:cs typeface="Garamond"/>
                        </a:rPr>
                        <a:t>Health, VBS, Community Services</a:t>
                      </a:r>
                    </a:p>
                  </a:txBody>
                  <a:tcPr anchor="ctr">
                    <a:solidFill>
                      <a:schemeClr val="bg1"/>
                    </a:solidFill>
                  </a:tcPr>
                </a:tc>
                <a:extLst>
                  <a:ext uri="{0D108BD9-81ED-4DB2-BD59-A6C34878D82A}">
                    <a16:rowId xmlns:a16="http://schemas.microsoft.com/office/drawing/2014/main" val="10001"/>
                  </a:ext>
                </a:extLst>
              </a:tr>
              <a:tr h="938049">
                <a:tc>
                  <a:txBody>
                    <a:bodyPr/>
                    <a:lstStyle/>
                    <a:p>
                      <a:pPr algn="ctr"/>
                      <a:r>
                        <a:rPr lang="en-US" sz="3200" dirty="0">
                          <a:latin typeface="Avenir Book" panose="02000503020000020003" pitchFamily="2" charset="0"/>
                          <a:cs typeface="Garamond"/>
                        </a:rPr>
                        <a:t>Plant</a:t>
                      </a:r>
                    </a:p>
                  </a:txBody>
                  <a:tcPr anchor="ctr">
                    <a:solidFill>
                      <a:schemeClr val="bg1"/>
                    </a:solidFill>
                  </a:tcPr>
                </a:tc>
                <a:tc rowSpan="2">
                  <a:txBody>
                    <a:bodyPr/>
                    <a:lstStyle/>
                    <a:p>
                      <a:pPr algn="ctr"/>
                      <a:r>
                        <a:rPr lang="en-US" sz="3700" b="1" i="0" dirty="0">
                          <a:solidFill>
                            <a:schemeClr val="bg1"/>
                          </a:solidFill>
                          <a:latin typeface="Avenir Black" panose="02000503020000020003" pitchFamily="2" charset="0"/>
                          <a:cs typeface="Garamond"/>
                        </a:rPr>
                        <a:t>NO </a:t>
                      </a:r>
                    </a:p>
                    <a:p>
                      <a:pPr algn="ctr"/>
                      <a:r>
                        <a:rPr lang="en-US" sz="3700" b="1" i="0" dirty="0">
                          <a:solidFill>
                            <a:schemeClr val="bg1"/>
                          </a:solidFill>
                          <a:latin typeface="Avenir Black" panose="02000503020000020003" pitchFamily="2" charset="0"/>
                          <a:cs typeface="Garamond"/>
                        </a:rPr>
                        <a:t>GROW!</a:t>
                      </a:r>
                      <a:endParaRPr lang="en-US" sz="1400" b="1" i="0" dirty="0">
                        <a:solidFill>
                          <a:schemeClr val="bg1"/>
                        </a:solidFill>
                        <a:latin typeface="Avenir Black" panose="02000503020000020003" pitchFamily="2" charset="0"/>
                        <a:cs typeface="Garamond"/>
                      </a:endParaRPr>
                    </a:p>
                  </a:txBody>
                  <a:tcPr anchor="ctr">
                    <a:solidFill>
                      <a:srgbClr val="C00000"/>
                    </a:solidFill>
                  </a:tcPr>
                </a:tc>
                <a:extLst>
                  <a:ext uri="{0D108BD9-81ED-4DB2-BD59-A6C34878D82A}">
                    <a16:rowId xmlns:a16="http://schemas.microsoft.com/office/drawing/2014/main" val="10002"/>
                  </a:ext>
                </a:extLst>
              </a:tr>
              <a:tr h="938049">
                <a:tc>
                  <a:txBody>
                    <a:bodyPr/>
                    <a:lstStyle/>
                    <a:p>
                      <a:pPr algn="ctr"/>
                      <a:r>
                        <a:rPr lang="en-US" sz="3200" dirty="0">
                          <a:latin typeface="Avenir Book" panose="02000503020000020003" pitchFamily="2" charset="0"/>
                          <a:cs typeface="Garamond"/>
                        </a:rPr>
                        <a:t>Cultivate</a:t>
                      </a:r>
                    </a:p>
                  </a:txBody>
                  <a:tcPr anchor="ctr">
                    <a:solidFill>
                      <a:schemeClr val="bg1"/>
                    </a:solidFill>
                  </a:tcPr>
                </a:tc>
                <a:tc vMerge="1">
                  <a:txBody>
                    <a:bodyPr/>
                    <a:lstStyle/>
                    <a:p>
                      <a:pPr algn="ctr"/>
                      <a:endParaRPr lang="en-US" dirty="0"/>
                    </a:p>
                  </a:txBody>
                  <a:tcPr anchor="ctr"/>
                </a:tc>
                <a:extLst>
                  <a:ext uri="{0D108BD9-81ED-4DB2-BD59-A6C34878D82A}">
                    <a16:rowId xmlns:a16="http://schemas.microsoft.com/office/drawing/2014/main" val="10003"/>
                  </a:ext>
                </a:extLst>
              </a:tr>
              <a:tr h="938049">
                <a:tc>
                  <a:txBody>
                    <a:bodyPr/>
                    <a:lstStyle/>
                    <a:p>
                      <a:pPr algn="ctr"/>
                      <a:r>
                        <a:rPr lang="en-US" sz="3200" dirty="0">
                          <a:latin typeface="Avenir Book" panose="02000503020000020003" pitchFamily="2" charset="0"/>
                          <a:cs typeface="Garamond"/>
                        </a:rPr>
                        <a:t>Harvest</a:t>
                      </a:r>
                    </a:p>
                  </a:txBody>
                  <a:tcPr anchor="ctr">
                    <a:solidFill>
                      <a:schemeClr val="bg1"/>
                    </a:solidFill>
                  </a:tcPr>
                </a:tc>
                <a:tc>
                  <a:txBody>
                    <a:bodyPr/>
                    <a:lstStyle/>
                    <a:p>
                      <a:pPr algn="ctr"/>
                      <a:r>
                        <a:rPr lang="en-US" sz="2400" dirty="0">
                          <a:latin typeface="Avenir Book" panose="02000503020000020003" pitchFamily="2" charset="0"/>
                          <a:cs typeface="Garamond"/>
                        </a:rPr>
                        <a:t>Evangelistic Meetings</a:t>
                      </a:r>
                    </a:p>
                  </a:txBody>
                  <a:tcPr anchor="ctr">
                    <a:solidFill>
                      <a:schemeClr val="bg1"/>
                    </a:solidFill>
                  </a:tcPr>
                </a:tc>
                <a:extLst>
                  <a:ext uri="{0D108BD9-81ED-4DB2-BD59-A6C34878D82A}">
                    <a16:rowId xmlns:a16="http://schemas.microsoft.com/office/drawing/2014/main" val="10004"/>
                  </a:ext>
                </a:extLst>
              </a:tr>
              <a:tr h="938049">
                <a:tc>
                  <a:txBody>
                    <a:bodyPr/>
                    <a:lstStyle/>
                    <a:p>
                      <a:pPr algn="ctr"/>
                      <a:r>
                        <a:rPr lang="en-US" sz="3200" dirty="0">
                          <a:latin typeface="Avenir Book" panose="02000503020000020003" pitchFamily="2" charset="0"/>
                          <a:cs typeface="Garamond"/>
                        </a:rPr>
                        <a:t>Preserve</a:t>
                      </a:r>
                    </a:p>
                  </a:txBody>
                  <a:tcPr anchor="ctr">
                    <a:solidFill>
                      <a:schemeClr val="bg1"/>
                    </a:solidFill>
                  </a:tcPr>
                </a:tc>
                <a:tc>
                  <a:txBody>
                    <a:bodyPr/>
                    <a:lstStyle/>
                    <a:p>
                      <a:pPr algn="ctr"/>
                      <a:r>
                        <a:rPr lang="en-US" sz="2400" dirty="0">
                          <a:latin typeface="Avenir Book" panose="02000503020000020003" pitchFamily="2" charset="0"/>
                          <a:cs typeface="Garamond"/>
                        </a:rPr>
                        <a:t>Mentorship Program</a:t>
                      </a:r>
                    </a:p>
                  </a:txBody>
                  <a:tcPr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572410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34343"/>
            <a:ext cx="1882201" cy="1882201"/>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493388"/>
            <a:ext cx="9646023" cy="1039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Helvetica Neue"/>
                <a:sym typeface="Helvetica Neue"/>
              </a:rPr>
              <a:t>Church B </a:t>
            </a:r>
          </a:p>
        </p:txBody>
      </p:sp>
      <p:sp>
        <p:nvSpPr>
          <p:cNvPr id="3" name="TextBox 2">
            <a:extLst>
              <a:ext uri="{FF2B5EF4-FFF2-40B4-BE49-F238E27FC236}">
                <a16:creationId xmlns:a16="http://schemas.microsoft.com/office/drawing/2014/main" id="{E87497EC-4887-A5FE-5ABA-53CDCA7A3963}"/>
              </a:ext>
            </a:extLst>
          </p:cNvPr>
          <p:cNvSpPr txBox="1"/>
          <p:nvPr/>
        </p:nvSpPr>
        <p:spPr>
          <a:xfrm>
            <a:off x="786863" y="2257786"/>
            <a:ext cx="11089055" cy="600222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mn-ea"/>
                <a:cs typeface="Avenir Book"/>
              </a:rPr>
              <a:t>In the fall of every year, Church B holds an evangelistic series and baptizes new members. Within two years, however, most of these have no involvement in the church or have left the church altogether. What can be done to help Church B?</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p:txBody>
      </p:sp>
    </p:spTree>
    <p:extLst>
      <p:ext uri="{BB962C8B-B14F-4D97-AF65-F5344CB8AC3E}">
        <p14:creationId xmlns:p14="http://schemas.microsoft.com/office/powerpoint/2010/main" val="220951212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 name="Content Placeholder 3">
            <a:extLst>
              <a:ext uri="{FF2B5EF4-FFF2-40B4-BE49-F238E27FC236}">
                <a16:creationId xmlns:a16="http://schemas.microsoft.com/office/drawing/2014/main" id="{131DE56D-ADD1-6C25-E594-B0EDE3ECE091}"/>
              </a:ext>
            </a:extLst>
          </p:cNvPr>
          <p:cNvSpPr txBox="1">
            <a:spLocks/>
          </p:cNvSpPr>
          <p:nvPr/>
        </p:nvSpPr>
        <p:spPr>
          <a:xfrm>
            <a:off x="619933" y="950259"/>
            <a:ext cx="5279676" cy="564653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3733" b="0" i="0" u="none" strike="noStrike" kern="1200" cap="none" spc="0" normalizeH="0" baseline="0" noProof="0" dirty="0">
                <a:ln>
                  <a:noFill/>
                </a:ln>
                <a:solidFill>
                  <a:prstClr val="black"/>
                </a:solidFill>
                <a:effectLst/>
                <a:uLnTx/>
                <a:uFillTx/>
                <a:latin typeface="Avenir Book" panose="02000503020000020003" pitchFamily="2" charset="0"/>
                <a:ea typeface="+mn-ea"/>
                <a:cs typeface="Garamond"/>
              </a:rPr>
              <a:t>Church B is making church members but falling short of making disciples. It needs an intentional plan to disciple new members into active and spiritually grounded laborers in God’s cause.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733" b="0" i="0" u="none" strike="noStrike" kern="1200" cap="none" spc="0" normalizeH="0" baseline="0" noProof="0" dirty="0">
              <a:ln>
                <a:noFill/>
              </a:ln>
              <a:solidFill>
                <a:prstClr val="black"/>
              </a:solidFill>
              <a:effectLst/>
              <a:uLnTx/>
              <a:uFillTx/>
              <a:latin typeface="Avenir Book" panose="02000503020000020003" pitchFamily="2" charset="0"/>
              <a:ea typeface="+mn-ea"/>
              <a:cs typeface="Garamond"/>
            </a:endParaRPr>
          </a:p>
        </p:txBody>
      </p:sp>
      <p:graphicFrame>
        <p:nvGraphicFramePr>
          <p:cNvPr id="6" name="Content Placeholder 3">
            <a:extLst>
              <a:ext uri="{FF2B5EF4-FFF2-40B4-BE49-F238E27FC236}">
                <a16:creationId xmlns:a16="http://schemas.microsoft.com/office/drawing/2014/main" id="{D83CF176-1FB1-E099-A9B7-7529EEB41962}"/>
              </a:ext>
            </a:extLst>
          </p:cNvPr>
          <p:cNvGraphicFramePr>
            <a:graphicFrameLocks/>
          </p:cNvGraphicFramePr>
          <p:nvPr/>
        </p:nvGraphicFramePr>
        <p:xfrm>
          <a:off x="6824596" y="493659"/>
          <a:ext cx="4747472" cy="5870681"/>
        </p:xfrm>
        <a:graphic>
          <a:graphicData uri="http://schemas.openxmlformats.org/drawingml/2006/table">
            <a:tbl>
              <a:tblPr firstRow="1" bandRow="1">
                <a:tableStyleId>{5C22544A-7EE6-4342-B048-85BDC9FD1C3A}</a:tableStyleId>
              </a:tblPr>
              <a:tblGrid>
                <a:gridCol w="2373736">
                  <a:extLst>
                    <a:ext uri="{9D8B030D-6E8A-4147-A177-3AD203B41FA5}">
                      <a16:colId xmlns:a16="http://schemas.microsoft.com/office/drawing/2014/main" val="20000"/>
                    </a:ext>
                  </a:extLst>
                </a:gridCol>
                <a:gridCol w="2373736">
                  <a:extLst>
                    <a:ext uri="{9D8B030D-6E8A-4147-A177-3AD203B41FA5}">
                      <a16:colId xmlns:a16="http://schemas.microsoft.com/office/drawing/2014/main" val="20001"/>
                    </a:ext>
                  </a:extLst>
                </a:gridCol>
              </a:tblGrid>
              <a:tr h="1026141">
                <a:tc>
                  <a:txBody>
                    <a:bodyPr/>
                    <a:lstStyle/>
                    <a:p>
                      <a:pPr algn="ctr"/>
                      <a:r>
                        <a:rPr lang="en-US" sz="3200" cap="none" dirty="0">
                          <a:solidFill>
                            <a:schemeClr val="bg1"/>
                          </a:solidFill>
                          <a:latin typeface="Avenir Book" panose="02000503020000020003" pitchFamily="2" charset="0"/>
                          <a:cs typeface="Garamond"/>
                        </a:rPr>
                        <a:t>GROW</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Church B</a:t>
                      </a:r>
                    </a:p>
                  </a:txBody>
                  <a:tcPr anchor="ctr">
                    <a:solidFill>
                      <a:schemeClr val="tx1">
                        <a:alpha val="60000"/>
                      </a:schemeClr>
                    </a:solidFill>
                  </a:tcPr>
                </a:tc>
                <a:extLst>
                  <a:ext uri="{0D108BD9-81ED-4DB2-BD59-A6C34878D82A}">
                    <a16:rowId xmlns:a16="http://schemas.microsoft.com/office/drawing/2014/main" val="10000"/>
                  </a:ext>
                </a:extLst>
              </a:tr>
              <a:tr h="1092344">
                <a:tc>
                  <a:txBody>
                    <a:bodyPr/>
                    <a:lstStyle/>
                    <a:p>
                      <a:pPr algn="ctr"/>
                      <a:r>
                        <a:rPr lang="en-US" sz="3200" dirty="0">
                          <a:latin typeface="Avenir Book" panose="02000503020000020003" pitchFamily="2" charset="0"/>
                          <a:cs typeface="Garamond"/>
                        </a:rPr>
                        <a:t>Prepare</a:t>
                      </a:r>
                    </a:p>
                  </a:txBody>
                  <a:tcPr anchor="ctr">
                    <a:solidFill>
                      <a:schemeClr val="bg1"/>
                    </a:solidFill>
                  </a:tcPr>
                </a:tc>
                <a:tc>
                  <a:txBody>
                    <a:bodyPr/>
                    <a:lstStyle/>
                    <a:p>
                      <a:pPr algn="ctr"/>
                      <a:r>
                        <a:rPr lang="en-US" sz="2400" dirty="0">
                          <a:latin typeface="Avenir Book" panose="02000503020000020003" pitchFamily="2" charset="0"/>
                          <a:cs typeface="Garamond"/>
                        </a:rPr>
                        <a:t>Felt-Needs Ministries</a:t>
                      </a:r>
                    </a:p>
                  </a:txBody>
                  <a:tcPr anchor="ctr">
                    <a:solidFill>
                      <a:schemeClr val="bg1"/>
                    </a:solidFill>
                  </a:tcPr>
                </a:tc>
                <a:extLst>
                  <a:ext uri="{0D108BD9-81ED-4DB2-BD59-A6C34878D82A}">
                    <a16:rowId xmlns:a16="http://schemas.microsoft.com/office/drawing/2014/main" val="10001"/>
                  </a:ext>
                </a:extLst>
              </a:tr>
              <a:tr h="938049">
                <a:tc>
                  <a:txBody>
                    <a:bodyPr/>
                    <a:lstStyle/>
                    <a:p>
                      <a:pPr algn="ctr"/>
                      <a:r>
                        <a:rPr lang="en-US" sz="3200" dirty="0">
                          <a:latin typeface="Avenir Book" panose="02000503020000020003" pitchFamily="2" charset="0"/>
                          <a:cs typeface="Garamond"/>
                        </a:rPr>
                        <a:t>Plant</a:t>
                      </a:r>
                    </a:p>
                  </a:txBody>
                  <a:tcPr anchor="ctr">
                    <a:solidFill>
                      <a:schemeClr val="bg1"/>
                    </a:solidFill>
                  </a:tcPr>
                </a:tc>
                <a:tc>
                  <a:txBody>
                    <a:bodyPr/>
                    <a:lstStyle/>
                    <a:p>
                      <a:pPr algn="ctr"/>
                      <a:r>
                        <a:rPr lang="en-US" sz="2400" dirty="0">
                          <a:latin typeface="Avenir Book" panose="02000503020000020003" pitchFamily="2" charset="0"/>
                          <a:cs typeface="Garamond"/>
                        </a:rPr>
                        <a:t>Literature Distribution</a:t>
                      </a:r>
                    </a:p>
                  </a:txBody>
                  <a:tcPr anchor="ctr">
                    <a:solidFill>
                      <a:schemeClr val="bg1"/>
                    </a:solidFill>
                  </a:tcPr>
                </a:tc>
                <a:extLst>
                  <a:ext uri="{0D108BD9-81ED-4DB2-BD59-A6C34878D82A}">
                    <a16:rowId xmlns:a16="http://schemas.microsoft.com/office/drawing/2014/main" val="1265815125"/>
                  </a:ext>
                </a:extLst>
              </a:tr>
              <a:tr h="938049">
                <a:tc>
                  <a:txBody>
                    <a:bodyPr/>
                    <a:lstStyle/>
                    <a:p>
                      <a:pPr algn="ctr"/>
                      <a:r>
                        <a:rPr lang="en-US" sz="3200" dirty="0">
                          <a:latin typeface="Avenir Book" panose="02000503020000020003" pitchFamily="2" charset="0"/>
                          <a:cs typeface="Garamond"/>
                        </a:rPr>
                        <a:t>Cultivate</a:t>
                      </a:r>
                    </a:p>
                  </a:txBody>
                  <a:tcPr anchor="ctr">
                    <a:solidFill>
                      <a:schemeClr val="bg1"/>
                    </a:solidFill>
                  </a:tcPr>
                </a:tc>
                <a:tc>
                  <a:txBody>
                    <a:bodyPr/>
                    <a:lstStyle/>
                    <a:p>
                      <a:pPr algn="ctr"/>
                      <a:r>
                        <a:rPr lang="en-US" sz="2400" dirty="0">
                          <a:latin typeface="Avenir Book" panose="02000503020000020003" pitchFamily="2" charset="0"/>
                          <a:cs typeface="Garamond"/>
                        </a:rPr>
                        <a:t>Bible Studies</a:t>
                      </a:r>
                    </a:p>
                  </a:txBody>
                  <a:tcPr anchor="ctr">
                    <a:solidFill>
                      <a:schemeClr val="bg1"/>
                    </a:solidFill>
                  </a:tcPr>
                </a:tc>
                <a:extLst>
                  <a:ext uri="{0D108BD9-81ED-4DB2-BD59-A6C34878D82A}">
                    <a16:rowId xmlns:a16="http://schemas.microsoft.com/office/drawing/2014/main" val="1460736344"/>
                  </a:ext>
                </a:extLst>
              </a:tr>
              <a:tr h="938049">
                <a:tc>
                  <a:txBody>
                    <a:bodyPr/>
                    <a:lstStyle/>
                    <a:p>
                      <a:pPr algn="ctr"/>
                      <a:r>
                        <a:rPr lang="en-US" sz="3200" dirty="0">
                          <a:latin typeface="Avenir Book" panose="02000503020000020003" pitchFamily="2" charset="0"/>
                          <a:cs typeface="Garamond"/>
                        </a:rPr>
                        <a:t>Harvest</a:t>
                      </a:r>
                    </a:p>
                  </a:txBody>
                  <a:tcPr anchor="ctr">
                    <a:solidFill>
                      <a:schemeClr val="bg1"/>
                    </a:solidFill>
                  </a:tcPr>
                </a:tc>
                <a:tc>
                  <a:txBody>
                    <a:bodyPr/>
                    <a:lstStyle/>
                    <a:p>
                      <a:pPr algn="ctr"/>
                      <a:r>
                        <a:rPr lang="en-US" sz="2400" dirty="0">
                          <a:latin typeface="Avenir Book" panose="02000503020000020003" pitchFamily="2" charset="0"/>
                          <a:cs typeface="Garamond"/>
                        </a:rPr>
                        <a:t>Evangelistic Meetings</a:t>
                      </a:r>
                    </a:p>
                  </a:txBody>
                  <a:tcPr anchor="ctr">
                    <a:solidFill>
                      <a:schemeClr val="bg1"/>
                    </a:solidFill>
                  </a:tcPr>
                </a:tc>
                <a:extLst>
                  <a:ext uri="{0D108BD9-81ED-4DB2-BD59-A6C34878D82A}">
                    <a16:rowId xmlns:a16="http://schemas.microsoft.com/office/drawing/2014/main" val="10004"/>
                  </a:ext>
                </a:extLst>
              </a:tr>
              <a:tr h="938049">
                <a:tc>
                  <a:txBody>
                    <a:bodyPr/>
                    <a:lstStyle/>
                    <a:p>
                      <a:pPr algn="ctr"/>
                      <a:r>
                        <a:rPr lang="en-US" sz="3200" dirty="0">
                          <a:latin typeface="Avenir Book" panose="02000503020000020003" pitchFamily="2" charset="0"/>
                          <a:cs typeface="Garamond"/>
                        </a:rPr>
                        <a:t>Preserve</a:t>
                      </a:r>
                    </a:p>
                  </a:txBody>
                  <a:tcPr anchor="ctr">
                    <a:solidFill>
                      <a:schemeClr val="bg1"/>
                    </a:solidFill>
                  </a:tcPr>
                </a:tc>
                <a:tc>
                  <a:txBody>
                    <a:bodyPr/>
                    <a:lstStyle/>
                    <a:p>
                      <a:pPr algn="ctr"/>
                      <a:r>
                        <a:rPr lang="en-US" sz="2700" b="1" i="0" dirty="0">
                          <a:solidFill>
                            <a:schemeClr val="bg1"/>
                          </a:solidFill>
                          <a:latin typeface="Avenir Black" panose="02000503020000020003" pitchFamily="2" charset="0"/>
                          <a:cs typeface="Garamond"/>
                        </a:rPr>
                        <a:t>NO GROW!</a:t>
                      </a:r>
                    </a:p>
                  </a:txBody>
                  <a:tcPr anchor="ctr">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4411934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34343"/>
            <a:ext cx="1882201" cy="1882201"/>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493388"/>
            <a:ext cx="9646023" cy="1039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Helvetica Neue"/>
                <a:sym typeface="Helvetica Neue"/>
              </a:rPr>
              <a:t>Church C</a:t>
            </a:r>
          </a:p>
        </p:txBody>
      </p:sp>
      <p:sp>
        <p:nvSpPr>
          <p:cNvPr id="2" name="TextBox 1">
            <a:extLst>
              <a:ext uri="{FF2B5EF4-FFF2-40B4-BE49-F238E27FC236}">
                <a16:creationId xmlns:a16="http://schemas.microsoft.com/office/drawing/2014/main" id="{B4759999-C513-736C-294B-AD70BE781EF3}"/>
              </a:ext>
            </a:extLst>
          </p:cNvPr>
          <p:cNvSpPr txBox="1"/>
          <p:nvPr/>
        </p:nvSpPr>
        <p:spPr>
          <a:xfrm>
            <a:off x="786863" y="2257785"/>
            <a:ext cx="11089055" cy="665887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black"/>
                </a:solidFill>
                <a:effectLst/>
                <a:uLnTx/>
                <a:uFillTx/>
                <a:latin typeface="Avenir Book"/>
                <a:ea typeface="+mn-ea"/>
                <a:cs typeface="Avenir Book"/>
              </a:rPr>
              <a:t>The members of Church C share literature and give Bible studies. They also have an intentional plan for mentoring new members, but very few interests actually become baptized members of the church. What can Church C do to grow?</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black"/>
              </a:solidFill>
              <a:effectLst/>
              <a:uLnTx/>
              <a:uFillTx/>
              <a:latin typeface="Avenir Book"/>
              <a:ea typeface="+mn-ea"/>
              <a:cs typeface="Avenir Book"/>
            </a:endParaRPr>
          </a:p>
        </p:txBody>
      </p:sp>
    </p:spTree>
    <p:extLst>
      <p:ext uri="{BB962C8B-B14F-4D97-AF65-F5344CB8AC3E}">
        <p14:creationId xmlns:p14="http://schemas.microsoft.com/office/powerpoint/2010/main" val="131406540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Content Placeholder 3">
            <a:extLst>
              <a:ext uri="{FF2B5EF4-FFF2-40B4-BE49-F238E27FC236}">
                <a16:creationId xmlns:a16="http://schemas.microsoft.com/office/drawing/2014/main" id="{0CFD8600-68DF-9CD1-7C58-C771BA7938DC}"/>
              </a:ext>
            </a:extLst>
          </p:cNvPr>
          <p:cNvSpPr txBox="1">
            <a:spLocks/>
          </p:cNvSpPr>
          <p:nvPr/>
        </p:nvSpPr>
        <p:spPr>
          <a:xfrm>
            <a:off x="619933" y="493659"/>
            <a:ext cx="5584732" cy="563324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3733" b="0" i="0" u="none" strike="noStrike" kern="1200" cap="none" spc="0" normalizeH="0" baseline="0" noProof="0" dirty="0">
                <a:ln>
                  <a:noFill/>
                </a:ln>
                <a:solidFill>
                  <a:prstClr val="black"/>
                </a:solidFill>
                <a:effectLst/>
                <a:uLnTx/>
                <a:uFillTx/>
                <a:latin typeface="Avenir Book" panose="02000503020000020003" pitchFamily="2" charset="0"/>
                <a:ea typeface="+mn-ea"/>
                <a:cs typeface="Garamond"/>
              </a:rPr>
              <a:t>Church C has failed to build trust by ministering to the health and other needs of the community. It also fails to capitalize on the power of public evangelistic meetings to harvest decisions for Christ, including baptism. </a:t>
            </a:r>
          </a:p>
        </p:txBody>
      </p:sp>
      <p:graphicFrame>
        <p:nvGraphicFramePr>
          <p:cNvPr id="4" name="Content Placeholder 3">
            <a:extLst>
              <a:ext uri="{FF2B5EF4-FFF2-40B4-BE49-F238E27FC236}">
                <a16:creationId xmlns:a16="http://schemas.microsoft.com/office/drawing/2014/main" id="{84712DCC-F177-E7C5-B3AD-24707C9B7431}"/>
              </a:ext>
            </a:extLst>
          </p:cNvPr>
          <p:cNvGraphicFramePr>
            <a:graphicFrameLocks/>
          </p:cNvGraphicFramePr>
          <p:nvPr/>
        </p:nvGraphicFramePr>
        <p:xfrm>
          <a:off x="6824596" y="493659"/>
          <a:ext cx="4747472" cy="5870681"/>
        </p:xfrm>
        <a:graphic>
          <a:graphicData uri="http://schemas.openxmlformats.org/drawingml/2006/table">
            <a:tbl>
              <a:tblPr firstRow="1" bandRow="1">
                <a:tableStyleId>{5C22544A-7EE6-4342-B048-85BDC9FD1C3A}</a:tableStyleId>
              </a:tblPr>
              <a:tblGrid>
                <a:gridCol w="2373736">
                  <a:extLst>
                    <a:ext uri="{9D8B030D-6E8A-4147-A177-3AD203B41FA5}">
                      <a16:colId xmlns:a16="http://schemas.microsoft.com/office/drawing/2014/main" val="20000"/>
                    </a:ext>
                  </a:extLst>
                </a:gridCol>
                <a:gridCol w="2373736">
                  <a:extLst>
                    <a:ext uri="{9D8B030D-6E8A-4147-A177-3AD203B41FA5}">
                      <a16:colId xmlns:a16="http://schemas.microsoft.com/office/drawing/2014/main" val="20001"/>
                    </a:ext>
                  </a:extLst>
                </a:gridCol>
              </a:tblGrid>
              <a:tr h="1026141">
                <a:tc>
                  <a:txBody>
                    <a:bodyPr/>
                    <a:lstStyle/>
                    <a:p>
                      <a:pPr algn="ctr"/>
                      <a:r>
                        <a:rPr lang="en-US" sz="3200" cap="none" dirty="0">
                          <a:solidFill>
                            <a:schemeClr val="bg1"/>
                          </a:solidFill>
                          <a:latin typeface="Avenir Book" panose="02000503020000020003" pitchFamily="2" charset="0"/>
                          <a:cs typeface="Garamond"/>
                        </a:rPr>
                        <a:t>GROW</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Church C</a:t>
                      </a:r>
                    </a:p>
                  </a:txBody>
                  <a:tcPr anchor="ctr">
                    <a:solidFill>
                      <a:schemeClr val="tx1">
                        <a:alpha val="60000"/>
                      </a:schemeClr>
                    </a:solidFill>
                  </a:tcPr>
                </a:tc>
                <a:extLst>
                  <a:ext uri="{0D108BD9-81ED-4DB2-BD59-A6C34878D82A}">
                    <a16:rowId xmlns:a16="http://schemas.microsoft.com/office/drawing/2014/main" val="10000"/>
                  </a:ext>
                </a:extLst>
              </a:tr>
              <a:tr h="1092344">
                <a:tc>
                  <a:txBody>
                    <a:bodyPr/>
                    <a:lstStyle/>
                    <a:p>
                      <a:pPr algn="ctr"/>
                      <a:r>
                        <a:rPr lang="en-US" sz="3200" dirty="0">
                          <a:latin typeface="Avenir Book" panose="02000503020000020003" pitchFamily="2" charset="0"/>
                          <a:cs typeface="Garamond"/>
                        </a:rPr>
                        <a:t>Prepare</a:t>
                      </a:r>
                    </a:p>
                  </a:txBody>
                  <a:tcPr anchor="ctr">
                    <a:solidFill>
                      <a:schemeClr val="bg1"/>
                    </a:solidFill>
                  </a:tcPr>
                </a:tc>
                <a:tc>
                  <a:txBody>
                    <a:bodyPr/>
                    <a:lstStyle/>
                    <a:p>
                      <a:pPr algn="ctr"/>
                      <a:r>
                        <a:rPr lang="en-US" sz="2400" b="1" i="0" dirty="0">
                          <a:solidFill>
                            <a:schemeClr val="bg1"/>
                          </a:solidFill>
                          <a:latin typeface="Avenir Black" panose="02000503020000020003" pitchFamily="2" charset="0"/>
                          <a:cs typeface="Garamond"/>
                        </a:rPr>
                        <a:t>NO GROW!</a:t>
                      </a:r>
                    </a:p>
                  </a:txBody>
                  <a:tcPr anchor="ctr">
                    <a:solidFill>
                      <a:srgbClr val="C00000"/>
                    </a:solidFill>
                  </a:tcPr>
                </a:tc>
                <a:extLst>
                  <a:ext uri="{0D108BD9-81ED-4DB2-BD59-A6C34878D82A}">
                    <a16:rowId xmlns:a16="http://schemas.microsoft.com/office/drawing/2014/main" val="10001"/>
                  </a:ext>
                </a:extLst>
              </a:tr>
              <a:tr h="938049">
                <a:tc>
                  <a:txBody>
                    <a:bodyPr/>
                    <a:lstStyle/>
                    <a:p>
                      <a:pPr algn="ctr"/>
                      <a:r>
                        <a:rPr lang="en-US" sz="3200" dirty="0">
                          <a:latin typeface="Avenir Book" panose="02000503020000020003" pitchFamily="2" charset="0"/>
                          <a:cs typeface="Garamond"/>
                        </a:rPr>
                        <a:t>Plant</a:t>
                      </a:r>
                    </a:p>
                  </a:txBody>
                  <a:tcPr anchor="ctr">
                    <a:solidFill>
                      <a:schemeClr val="bg1"/>
                    </a:solidFill>
                  </a:tcPr>
                </a:tc>
                <a:tc>
                  <a:txBody>
                    <a:bodyPr/>
                    <a:lstStyle/>
                    <a:p>
                      <a:pPr algn="ctr"/>
                      <a:r>
                        <a:rPr lang="en-US" sz="2400" dirty="0">
                          <a:latin typeface="Avenir Book" panose="02000503020000020003" pitchFamily="2" charset="0"/>
                          <a:cs typeface="Garamond"/>
                        </a:rPr>
                        <a:t>Literature Distribution</a:t>
                      </a:r>
                    </a:p>
                  </a:txBody>
                  <a:tcPr anchor="ctr">
                    <a:solidFill>
                      <a:schemeClr val="bg1"/>
                    </a:solidFill>
                  </a:tcPr>
                </a:tc>
                <a:extLst>
                  <a:ext uri="{0D108BD9-81ED-4DB2-BD59-A6C34878D82A}">
                    <a16:rowId xmlns:a16="http://schemas.microsoft.com/office/drawing/2014/main" val="1265815125"/>
                  </a:ext>
                </a:extLst>
              </a:tr>
              <a:tr h="938049">
                <a:tc>
                  <a:txBody>
                    <a:bodyPr/>
                    <a:lstStyle/>
                    <a:p>
                      <a:pPr algn="ctr"/>
                      <a:r>
                        <a:rPr lang="en-US" sz="3200" dirty="0">
                          <a:latin typeface="Avenir Book" panose="02000503020000020003" pitchFamily="2" charset="0"/>
                          <a:cs typeface="Garamond"/>
                        </a:rPr>
                        <a:t>Cultivate</a:t>
                      </a:r>
                    </a:p>
                  </a:txBody>
                  <a:tcPr anchor="ctr">
                    <a:solidFill>
                      <a:schemeClr val="bg1"/>
                    </a:solidFill>
                  </a:tcPr>
                </a:tc>
                <a:tc>
                  <a:txBody>
                    <a:bodyPr/>
                    <a:lstStyle/>
                    <a:p>
                      <a:pPr algn="ctr"/>
                      <a:r>
                        <a:rPr lang="en-US" sz="2400" dirty="0">
                          <a:latin typeface="Avenir Book" panose="02000503020000020003" pitchFamily="2" charset="0"/>
                          <a:cs typeface="Garamond"/>
                        </a:rPr>
                        <a:t>Bible Studies</a:t>
                      </a:r>
                    </a:p>
                  </a:txBody>
                  <a:tcPr anchor="ctr">
                    <a:solidFill>
                      <a:schemeClr val="bg1"/>
                    </a:solidFill>
                  </a:tcPr>
                </a:tc>
                <a:extLst>
                  <a:ext uri="{0D108BD9-81ED-4DB2-BD59-A6C34878D82A}">
                    <a16:rowId xmlns:a16="http://schemas.microsoft.com/office/drawing/2014/main" val="1460736344"/>
                  </a:ext>
                </a:extLst>
              </a:tr>
              <a:tr h="938049">
                <a:tc>
                  <a:txBody>
                    <a:bodyPr/>
                    <a:lstStyle/>
                    <a:p>
                      <a:pPr algn="ctr"/>
                      <a:r>
                        <a:rPr lang="en-US" sz="3200" dirty="0">
                          <a:latin typeface="Avenir Book" panose="02000503020000020003" pitchFamily="2" charset="0"/>
                          <a:cs typeface="Garamond"/>
                        </a:rPr>
                        <a:t>Harvest</a:t>
                      </a:r>
                    </a:p>
                  </a:txBody>
                  <a:tcPr anchor="ctr">
                    <a:solidFill>
                      <a:schemeClr val="bg1"/>
                    </a:solidFill>
                  </a:tcPr>
                </a:tc>
                <a:tc>
                  <a:txBody>
                    <a:bodyPr/>
                    <a:lstStyle/>
                    <a:p>
                      <a:pPr algn="ctr"/>
                      <a:r>
                        <a:rPr lang="en-US" sz="2400" b="1" i="0" dirty="0">
                          <a:solidFill>
                            <a:schemeClr val="bg1"/>
                          </a:solidFill>
                          <a:latin typeface="Avenir Black" panose="02000503020000020003" pitchFamily="2" charset="0"/>
                          <a:cs typeface="Garamond"/>
                        </a:rPr>
                        <a:t>NO GROW!</a:t>
                      </a:r>
                    </a:p>
                  </a:txBody>
                  <a:tcPr anchor="ctr">
                    <a:solidFill>
                      <a:srgbClr val="C00000"/>
                    </a:solidFill>
                  </a:tcPr>
                </a:tc>
                <a:extLst>
                  <a:ext uri="{0D108BD9-81ED-4DB2-BD59-A6C34878D82A}">
                    <a16:rowId xmlns:a16="http://schemas.microsoft.com/office/drawing/2014/main" val="10004"/>
                  </a:ext>
                </a:extLst>
              </a:tr>
              <a:tr h="938049">
                <a:tc>
                  <a:txBody>
                    <a:bodyPr/>
                    <a:lstStyle/>
                    <a:p>
                      <a:pPr algn="ctr"/>
                      <a:r>
                        <a:rPr lang="en-US" sz="3200" dirty="0">
                          <a:latin typeface="Avenir Book" panose="02000503020000020003" pitchFamily="2" charset="0"/>
                          <a:cs typeface="Garamond"/>
                        </a:rPr>
                        <a:t>Preserve</a:t>
                      </a:r>
                    </a:p>
                  </a:txBody>
                  <a:tcPr anchor="ctr">
                    <a:solidFill>
                      <a:schemeClr val="bg1"/>
                    </a:solidFill>
                  </a:tcPr>
                </a:tc>
                <a:tc>
                  <a:txBody>
                    <a:bodyPr/>
                    <a:lstStyle/>
                    <a:p>
                      <a:pPr algn="ctr"/>
                      <a:r>
                        <a:rPr lang="en-US" sz="2700" dirty="0">
                          <a:latin typeface="Avenir Book" panose="02000503020000020003" pitchFamily="2" charset="0"/>
                          <a:cs typeface="Garamond"/>
                        </a:rPr>
                        <a:t>Mentorship Program</a:t>
                      </a:r>
                    </a:p>
                  </a:txBody>
                  <a:tcPr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447817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3" name="Content Placeholder 3">
            <a:extLst>
              <a:ext uri="{FF2B5EF4-FFF2-40B4-BE49-F238E27FC236}">
                <a16:creationId xmlns:a16="http://schemas.microsoft.com/office/drawing/2014/main" id="{05E602B7-141E-C877-131F-616D45DA85DF}"/>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endParaRPr lang="en-US" sz="3200" b="1" i="0" dirty="0">
                        <a:solidFill>
                          <a:schemeClr val="bg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Diet and Stress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298011471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2" name="Content Placeholder 3">
            <a:extLst>
              <a:ext uri="{FF2B5EF4-FFF2-40B4-BE49-F238E27FC236}">
                <a16:creationId xmlns:a16="http://schemas.microsoft.com/office/drawing/2014/main" id="{EC1A9A3C-1C35-75A5-5106-6D815B1C4757}"/>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Diet and Stress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13778618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2915" y="2423334"/>
            <a:ext cx="11243004" cy="1754326"/>
          </a:xfrm>
          <a:prstGeom prst="rect">
            <a:avLst/>
          </a:prstGeom>
          <a:noFill/>
        </p:spPr>
        <p:txBody>
          <a:bodyPr wrap="square" rtlCol="0">
            <a:spAutoFit/>
          </a:bodyPr>
          <a:lstStyle/>
          <a:p>
            <a:pPr defTabSz="609570">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“When properly conducted, the health work is an entering wedge,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making a way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for other truths to reach the heart.”</a:t>
            </a:r>
          </a:p>
        </p:txBody>
      </p:sp>
      <p:sp>
        <p:nvSpPr>
          <p:cNvPr id="4" name="TextBox 3">
            <a:extLst>
              <a:ext uri="{FF2B5EF4-FFF2-40B4-BE49-F238E27FC236}">
                <a16:creationId xmlns:a16="http://schemas.microsoft.com/office/drawing/2014/main" id="{BB780856-956C-664D-8C99-C2EB8568D289}"/>
              </a:ext>
            </a:extLst>
          </p:cNvPr>
          <p:cNvSpPr txBox="1"/>
          <p:nvPr/>
        </p:nvSpPr>
        <p:spPr>
          <a:xfrm>
            <a:off x="2507900" y="5400602"/>
            <a:ext cx="10182055" cy="666786"/>
          </a:xfrm>
          <a:prstGeom prst="rect">
            <a:avLst/>
          </a:prstGeom>
          <a:noFill/>
        </p:spPr>
        <p:txBody>
          <a:bodyPr wrap="square" rtlCol="0">
            <a:spAutoFit/>
          </a:bodyPr>
          <a:lstStyle/>
          <a:p>
            <a:pPr defTabSz="609570">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Testimonies for the Church,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vol. 6, p. 327</a:t>
            </a:r>
          </a:p>
        </p:txBody>
      </p:sp>
    </p:spTree>
    <p:extLst>
      <p:ext uri="{BB962C8B-B14F-4D97-AF65-F5344CB8AC3E}">
        <p14:creationId xmlns:p14="http://schemas.microsoft.com/office/powerpoint/2010/main" val="4193030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4" name="Content Placeholder 3">
            <a:extLst>
              <a:ext uri="{FF2B5EF4-FFF2-40B4-BE49-F238E27FC236}">
                <a16:creationId xmlns:a16="http://schemas.microsoft.com/office/drawing/2014/main" id="{F69F1E08-C84F-468E-85BF-498FCCEB46BE}"/>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Finance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74651023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3" name="Content Placeholder 3">
            <a:extLst>
              <a:ext uri="{FF2B5EF4-FFF2-40B4-BE49-F238E27FC236}">
                <a16:creationId xmlns:a16="http://schemas.microsoft.com/office/drawing/2014/main" id="{3F60BEC0-3E17-A693-8B0F-E5D62B873360}"/>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Finance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84061921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2" name="Content Placeholder 3">
            <a:extLst>
              <a:ext uri="{FF2B5EF4-FFF2-40B4-BE49-F238E27FC236}">
                <a16:creationId xmlns:a16="http://schemas.microsoft.com/office/drawing/2014/main" id="{B3A90906-E7F1-70BE-514F-AE4AC6C54719}"/>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r>
                        <a:rPr lang="en-US" sz="3200" b="1" i="0" dirty="0">
                          <a:solidFill>
                            <a:schemeClr val="tx1"/>
                          </a:solidFill>
                          <a:latin typeface="Avenir Book" panose="02000503020000020003" pitchFamily="2" charset="0"/>
                          <a:cs typeface="Garamond"/>
                        </a:rPr>
                        <a:t>Harvest</a:t>
                      </a: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endParaRPr lang="en-US" sz="3200" b="1" dirty="0">
                        <a:solidFill>
                          <a:schemeClr val="bg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Finance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244064396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2" name="Content Placeholder 3">
            <a:extLst>
              <a:ext uri="{FF2B5EF4-FFF2-40B4-BE49-F238E27FC236}">
                <a16:creationId xmlns:a16="http://schemas.microsoft.com/office/drawing/2014/main" id="{4AA16428-CB96-A547-AE0E-53576D1DF87D}"/>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r>
                        <a:rPr lang="en-US" sz="3200" b="1" i="0" dirty="0">
                          <a:solidFill>
                            <a:schemeClr val="tx1"/>
                          </a:solidFill>
                          <a:latin typeface="Avenir Book" panose="02000503020000020003" pitchFamily="2" charset="0"/>
                          <a:cs typeface="Garamond"/>
                        </a:rPr>
                        <a:t>Harvest</a:t>
                      </a: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Finance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10787546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3" name="Content Placeholder 3">
            <a:extLst>
              <a:ext uri="{FF2B5EF4-FFF2-40B4-BE49-F238E27FC236}">
                <a16:creationId xmlns:a16="http://schemas.microsoft.com/office/drawing/2014/main" id="{F90B13CB-9E31-5F9F-EF7F-3DA99390B35E}"/>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r>
                        <a:rPr lang="en-US" sz="3200" b="1" i="0" dirty="0">
                          <a:solidFill>
                            <a:schemeClr val="tx1"/>
                          </a:solidFill>
                          <a:latin typeface="Avenir Book" panose="02000503020000020003" pitchFamily="2" charset="0"/>
                          <a:cs typeface="Garamond"/>
                        </a:rPr>
                        <a:t>Harvest</a:t>
                      </a: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Preserve</a:t>
                      </a:r>
                    </a:p>
                  </a:txBody>
                  <a:tcPr anchor="ctr">
                    <a:solidFill>
                      <a:srgbClr val="C00000"/>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Finance Seminar</a:t>
                      </a: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493898719"/>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4" name="Content Placeholder 3">
            <a:extLst>
              <a:ext uri="{FF2B5EF4-FFF2-40B4-BE49-F238E27FC236}">
                <a16:creationId xmlns:a16="http://schemas.microsoft.com/office/drawing/2014/main" id="{E86D1212-9B2C-BE2C-D578-513A7334FE5E}"/>
              </a:ext>
            </a:extLst>
          </p:cNvPr>
          <p:cNvGraphicFramePr>
            <a:graphicFrameLocks/>
          </p:cNvGraphicFramePr>
          <p:nvPr/>
        </p:nvGraphicFramePr>
        <p:xfrm>
          <a:off x="632695" y="889613"/>
          <a:ext cx="10926610" cy="5078775"/>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en-US" sz="3200" cap="none" dirty="0">
                          <a:solidFill>
                            <a:schemeClr val="bg1"/>
                          </a:solidFill>
                          <a:latin typeface="Avenir Book" panose="02000503020000020003" pitchFamily="2" charset="0"/>
                          <a:cs typeface="Garamond"/>
                        </a:rPr>
                        <a:t>Activity or Ministry</a:t>
                      </a:r>
                    </a:p>
                  </a:txBody>
                  <a:tcPr anchor="ctr">
                    <a:solidFill>
                      <a:schemeClr val="tx1">
                        <a:alpha val="60000"/>
                      </a:schemeClr>
                    </a:solidFill>
                  </a:tcPr>
                </a:tc>
                <a:tc>
                  <a:txBody>
                    <a:bodyPr/>
                    <a:lstStyle/>
                    <a:p>
                      <a:pPr algn="ctr"/>
                      <a:r>
                        <a:rPr lang="en-US" sz="3200" dirty="0">
                          <a:solidFill>
                            <a:schemeClr val="bg1"/>
                          </a:solidFill>
                          <a:latin typeface="Avenir Book" panose="02000503020000020003" pitchFamily="2" charset="0"/>
                          <a:cs typeface="Garamond"/>
                        </a:rPr>
                        <a:t>GROW Phase</a:t>
                      </a: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en-US" sz="3200" dirty="0">
                          <a:latin typeface="Avenir Book" panose="02000503020000020003" pitchFamily="2" charset="0"/>
                          <a:cs typeface="Garamond"/>
                        </a:rPr>
                        <a:t>Cooking School</a:t>
                      </a:r>
                    </a:p>
                  </a:txBody>
                  <a:tcPr anchor="ctr">
                    <a:solidFill>
                      <a:schemeClr val="bg1"/>
                    </a:solidFill>
                  </a:tcPr>
                </a:tc>
                <a:tc>
                  <a:txBody>
                    <a:bodyPr/>
                    <a:lstStyle/>
                    <a:p>
                      <a:pPr algn="ctr"/>
                      <a:r>
                        <a:rPr lang="en-US" sz="3200" b="1" i="0"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en-US" sz="3200" dirty="0">
                          <a:latin typeface="Avenir Book" panose="02000503020000020003" pitchFamily="2" charset="0"/>
                          <a:cs typeface="Garamond"/>
                        </a:rPr>
                        <a:t>Vacation Bible School</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en-US" sz="3200" dirty="0">
                          <a:latin typeface="Avenir Book" panose="02000503020000020003" pitchFamily="2" charset="0"/>
                          <a:cs typeface="Garamond"/>
                        </a:rPr>
                        <a:t>Food &amp; Clothing Ministry</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en-US" sz="3200" dirty="0">
                          <a:latin typeface="Avenir Book" panose="02000503020000020003" pitchFamily="2" charset="0"/>
                          <a:cs typeface="Garamond"/>
                        </a:rPr>
                        <a:t>Evangelistic Meetings</a:t>
                      </a:r>
                    </a:p>
                  </a:txBody>
                  <a:tcPr anchor="ctr">
                    <a:solidFill>
                      <a:schemeClr val="bg1"/>
                    </a:solidFill>
                  </a:tcPr>
                </a:tc>
                <a:tc>
                  <a:txBody>
                    <a:bodyPr/>
                    <a:lstStyle/>
                    <a:p>
                      <a:pPr algn="ctr"/>
                      <a:r>
                        <a:rPr lang="en-US" sz="3200" b="1" i="0" dirty="0">
                          <a:solidFill>
                            <a:schemeClr val="tx1"/>
                          </a:solidFill>
                          <a:latin typeface="Avenir Book" panose="02000503020000020003" pitchFamily="2" charset="0"/>
                          <a:cs typeface="Garamond"/>
                        </a:rPr>
                        <a:t>Harvest</a:t>
                      </a: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en-US" sz="3200" dirty="0">
                          <a:latin typeface="Avenir Book" panose="02000503020000020003" pitchFamily="2" charset="0"/>
                          <a:cs typeface="Garamond"/>
                        </a:rPr>
                        <a:t>Parenting Seminar</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10005"/>
                  </a:ext>
                </a:extLst>
              </a:tr>
              <a:tr h="609600">
                <a:tc>
                  <a:txBody>
                    <a:bodyPr/>
                    <a:lstStyle/>
                    <a:p>
                      <a:pPr algn="ctr"/>
                      <a:r>
                        <a:rPr lang="en-US" sz="3200" dirty="0">
                          <a:latin typeface="Avenir Book" panose="02000503020000020003" pitchFamily="2" charset="0"/>
                          <a:cs typeface="Garamond"/>
                        </a:rPr>
                        <a:t>New Member Discipleship</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Preserve</a:t>
                      </a:r>
                    </a:p>
                  </a:txBody>
                  <a:tcPr anchor="ctr">
                    <a:solidFill>
                      <a:srgbClr val="C00000"/>
                    </a:solidFill>
                  </a:tcPr>
                </a:tc>
                <a:extLst>
                  <a:ext uri="{0D108BD9-81ED-4DB2-BD59-A6C34878D82A}">
                    <a16:rowId xmlns:a16="http://schemas.microsoft.com/office/drawing/2014/main" val="763334773"/>
                  </a:ext>
                </a:extLst>
              </a:tr>
              <a:tr h="609600">
                <a:tc>
                  <a:txBody>
                    <a:bodyPr/>
                    <a:lstStyle/>
                    <a:p>
                      <a:pPr algn="ctr"/>
                      <a:r>
                        <a:rPr lang="en-US" sz="3200" dirty="0">
                          <a:latin typeface="Avenir Book" panose="02000503020000020003" pitchFamily="2" charset="0"/>
                          <a:cs typeface="Garamond"/>
                        </a:rPr>
                        <a:t>Finance Seminar</a:t>
                      </a:r>
                    </a:p>
                  </a:txBody>
                  <a:tcPr anchor="ctr">
                    <a:solidFill>
                      <a:schemeClr val="bg1"/>
                    </a:solidFill>
                  </a:tcPr>
                </a:tc>
                <a:tc>
                  <a:txBody>
                    <a:bodyPr/>
                    <a:lstStyle/>
                    <a:p>
                      <a:pPr algn="ctr"/>
                      <a:r>
                        <a:rPr lang="en-US" sz="3200" b="1" dirty="0">
                          <a:solidFill>
                            <a:schemeClr val="bg1"/>
                          </a:solidFill>
                          <a:latin typeface="Avenir Book" panose="02000503020000020003" pitchFamily="2" charset="0"/>
                          <a:cs typeface="Garamond"/>
                        </a:rPr>
                        <a:t>Prepare</a:t>
                      </a:r>
                    </a:p>
                  </a:txBody>
                  <a:tcPr anchor="ctr">
                    <a:solidFill>
                      <a:srgbClr val="072CA8"/>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326575388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4" name="TextBox 3">
            <a:extLst>
              <a:ext uri="{FF2B5EF4-FFF2-40B4-BE49-F238E27FC236}">
                <a16:creationId xmlns:a16="http://schemas.microsoft.com/office/drawing/2014/main" id="{4B24FD52-0E4E-1305-7792-C2DC78CD569C}"/>
              </a:ext>
            </a:extLst>
          </p:cNvPr>
          <p:cNvSpPr txBox="1"/>
          <p:nvPr/>
        </p:nvSpPr>
        <p:spPr>
          <a:xfrm>
            <a:off x="613663" y="2492187"/>
            <a:ext cx="10964675" cy="286232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venir Book" panose="02000503020000020003" pitchFamily="2" charset="0"/>
                <a:ea typeface="Advent Sans Logo" panose="020B0502040504020204" pitchFamily="34" charset="0"/>
                <a:cs typeface="Advent Sans Logo" panose="020B0502040504020204" pitchFamily="34" charset="0"/>
              </a:rPr>
              <a:t>Why is the GROW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venir Book" panose="02000503020000020003" pitchFamily="2" charset="0"/>
                <a:ea typeface="Advent Sans Logo" panose="020B0502040504020204" pitchFamily="34" charset="0"/>
                <a:cs typeface="Advent Sans Logo" panose="020B0502040504020204" pitchFamily="34" charset="0"/>
              </a:rPr>
              <a:t>model (Christ’s Method)</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venir Book" panose="02000503020000020003" pitchFamily="2" charset="0"/>
                <a:ea typeface="Advent Sans Logo" panose="020B0502040504020204" pitchFamily="34" charset="0"/>
                <a:cs typeface="Advent Sans Logo" panose="020B0502040504020204" pitchFamily="34" charset="0"/>
              </a:rPr>
              <a:t>so important?</a:t>
            </a:r>
            <a:endParaRPr kumimoji="0" lang="en-US" sz="6000" b="1" i="0" u="none" strike="noStrike" kern="1200" cap="none" spc="0" normalizeH="0" baseline="0" noProof="0" dirty="0">
              <a:ln>
                <a:noFill/>
              </a:ln>
              <a:solidFill>
                <a:srgbClr val="E22311"/>
              </a:solidFill>
              <a:effectLst/>
              <a:uLnTx/>
              <a:uFillTx/>
              <a:latin typeface="Avenir Book" panose="02000503020000020003" pitchFamily="2"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87346750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39"/>
            <a:ext cx="10936939" cy="3375604"/>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Tx/>
              <a:buAutoNum type="arabicPeriod"/>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Compassionate service is evangelism.</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Compassionate service is </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only the first phase</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of evangelism.</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Ideas</a:t>
            </a:r>
          </a:p>
        </p:txBody>
      </p:sp>
    </p:spTree>
    <p:extLst>
      <p:ext uri="{BB962C8B-B14F-4D97-AF65-F5344CB8AC3E}">
        <p14:creationId xmlns:p14="http://schemas.microsoft.com/office/powerpoint/2010/main" val="221451050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39"/>
            <a:ext cx="10936939" cy="4032258"/>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2"/>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Health ministry is separate from the preaching of the gospel.</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They are to stay connected; health ministry </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prepares the way </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for</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 </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the gospel.</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Models</a:t>
            </a:r>
          </a:p>
        </p:txBody>
      </p:sp>
    </p:spTree>
    <p:extLst>
      <p:ext uri="{BB962C8B-B14F-4D97-AF65-F5344CB8AC3E}">
        <p14:creationId xmlns:p14="http://schemas.microsoft.com/office/powerpoint/2010/main" val="248400997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40"/>
            <a:ext cx="10936939" cy="4032258"/>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3"/>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Evangelism is a once-a-year event.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Evangelism is an ongoing </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process</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or cycle of befriending, proclaiming, and training to befriend, proclaim, train, etc.</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Models</a:t>
            </a:r>
          </a:p>
        </p:txBody>
      </p:sp>
    </p:spTree>
    <p:extLst>
      <p:ext uri="{BB962C8B-B14F-4D97-AF65-F5344CB8AC3E}">
        <p14:creationId xmlns:p14="http://schemas.microsoft.com/office/powerpoint/2010/main" val="18121193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LANT 02.jpg" descr="PLANT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76"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77" name="MARROM GROW.png" descr="MARROM GROW.png"/>
          <p:cNvPicPr>
            <a:picLocks noChangeAspect="1"/>
          </p:cNvPicPr>
          <p:nvPr/>
        </p:nvPicPr>
        <p:blipFill>
          <a:blip r:embed="rId4"/>
          <a:stretch>
            <a:fillRect/>
          </a:stretch>
        </p:blipFill>
        <p:spPr>
          <a:xfrm>
            <a:off x="410204" y="399229"/>
            <a:ext cx="1852281" cy="1677698"/>
          </a:xfrm>
          <a:prstGeom prst="rect">
            <a:avLst/>
          </a:prstGeom>
          <a:ln w="12700">
            <a:miter lim="400000"/>
          </a:ln>
        </p:spPr>
      </p:pic>
      <p:pic>
        <p:nvPicPr>
          <p:cNvPr id="178" name="PLANT LOGO.png" descr="PLANT LOGO.png"/>
          <p:cNvPicPr>
            <a:picLocks noChangeAspect="1"/>
          </p:cNvPicPr>
          <p:nvPr/>
        </p:nvPicPr>
        <p:blipFill>
          <a:blip r:embed="rId5"/>
          <a:stretch>
            <a:fillRect/>
          </a:stretch>
        </p:blipFill>
        <p:spPr>
          <a:xfrm>
            <a:off x="4775200" y="1440214"/>
            <a:ext cx="2387600" cy="2178051"/>
          </a:xfrm>
          <a:prstGeom prst="rect">
            <a:avLst/>
          </a:prstGeom>
          <a:ln w="12700">
            <a:miter lim="400000"/>
          </a:ln>
        </p:spPr>
      </p:pic>
      <p:pic>
        <p:nvPicPr>
          <p:cNvPr id="179" name="Plant seeds of truth_.png" descr="Plant seeds of truth_.png"/>
          <p:cNvPicPr>
            <a:picLocks noChangeAspect="1"/>
          </p:cNvPicPr>
          <p:nvPr/>
        </p:nvPicPr>
        <p:blipFill>
          <a:blip r:embed="rId6"/>
          <a:stretch>
            <a:fillRect/>
          </a:stretch>
        </p:blipFill>
        <p:spPr>
          <a:xfrm>
            <a:off x="4508500" y="4139753"/>
            <a:ext cx="3175000" cy="1600201"/>
          </a:xfrm>
          <a:prstGeom prst="rect">
            <a:avLst/>
          </a:prstGeom>
          <a:ln w="12700">
            <a:miter lim="400000"/>
          </a:ln>
        </p:spPr>
      </p:pic>
    </p:spTree>
    <p:extLst>
      <p:ext uri="{BB962C8B-B14F-4D97-AF65-F5344CB8AC3E}">
        <p14:creationId xmlns:p14="http://schemas.microsoft.com/office/powerpoint/2010/main" val="12123736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372382"/>
            <a:ext cx="10936939" cy="4688912"/>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4"/>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Evangelism is a church program.</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Evangelism is primarily </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personal</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Testimonies, invitations, literature, Bible studies, mentoring—are all best accomplished through personal labor.</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Models</a:t>
            </a:r>
          </a:p>
        </p:txBody>
      </p:sp>
    </p:spTree>
    <p:extLst>
      <p:ext uri="{BB962C8B-B14F-4D97-AF65-F5344CB8AC3E}">
        <p14:creationId xmlns:p14="http://schemas.microsoft.com/office/powerpoint/2010/main" val="3351654594"/>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39"/>
            <a:ext cx="10936939" cy="3375604"/>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5"/>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Success is measured by baptisms.</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Success is measured by the </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multiplication </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of workers.</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Models</a:t>
            </a:r>
          </a:p>
        </p:txBody>
      </p:sp>
    </p:spTree>
    <p:extLst>
      <p:ext uri="{BB962C8B-B14F-4D97-AF65-F5344CB8AC3E}">
        <p14:creationId xmlns:p14="http://schemas.microsoft.com/office/powerpoint/2010/main" val="119865609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39"/>
            <a:ext cx="10936939" cy="4032258"/>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6"/>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Witnessing, or sharing Bible truth, is not my spiritual gift.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Sharing truth is an essential part of making disciples–</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it is not a spiritual gift</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Models</a:t>
            </a:r>
          </a:p>
        </p:txBody>
      </p:sp>
    </p:spTree>
    <p:extLst>
      <p:ext uri="{BB962C8B-B14F-4D97-AF65-F5344CB8AC3E}">
        <p14:creationId xmlns:p14="http://schemas.microsoft.com/office/powerpoint/2010/main" val="106512011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40"/>
            <a:ext cx="10936939" cy="4032258"/>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7"/>
              <a:tabLst/>
              <a:defRPr/>
            </a:pP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Evangelistic meetings don’t work.</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Evangelistic meetings are excellent at </a:t>
            </a:r>
            <a:r>
              <a:rPr kumimoji="0" lang="en-US" sz="4267" b="1" i="0" u="none" strike="noStrike" kern="1200" cap="none" spc="0" normalizeH="0" baseline="0" noProof="0" dirty="0">
                <a:ln>
                  <a:noFill/>
                </a:ln>
                <a:solidFill>
                  <a:srgbClr val="C00000"/>
                </a:solidFill>
                <a:effectLst/>
                <a:uLnTx/>
                <a:uFillTx/>
                <a:latin typeface="Avenir Book"/>
                <a:ea typeface="Helvetica Neue"/>
                <a:cs typeface="Avenir Book"/>
              </a:rPr>
              <a:t>harvesting decisions</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They should not be expected to do everything.</a:t>
            </a: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GROW: Protection Against </a:t>
            </a:r>
          </a:p>
          <a:p>
            <a:pPr marL="0" marR="0" lvl="0" indent="0" algn="ctr" defTabSz="3251036" rtl="0" eaLnBrk="1"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False Mission Models</a:t>
            </a:r>
          </a:p>
        </p:txBody>
      </p:sp>
    </p:spTree>
    <p:extLst>
      <p:ext uri="{BB962C8B-B14F-4D97-AF65-F5344CB8AC3E}">
        <p14:creationId xmlns:p14="http://schemas.microsoft.com/office/powerpoint/2010/main" val="423595498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16091" y="1827753"/>
            <a:ext cx="11559821" cy="337541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C00000"/>
              </a:solidFill>
              <a:effectLst/>
              <a:uLnTx/>
              <a:uFillTx/>
              <a:latin typeface="Avenir Book"/>
              <a:ea typeface="+mn-ea"/>
              <a:cs typeface="Avenir Book"/>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err="1">
                <a:ln>
                  <a:noFill/>
                </a:ln>
                <a:solidFill>
                  <a:srgbClr val="C00000"/>
                </a:solidFill>
                <a:effectLst/>
                <a:uLnTx/>
                <a:uFillTx/>
                <a:latin typeface="Noto Sans SemCond ExtBd" panose="020B0502040504020204" pitchFamily="34" charset="0"/>
                <a:ea typeface="Noto Sans SemCond ExtBd" panose="020B0502040504020204" pitchFamily="34" charset="0"/>
                <a:cs typeface="Noto Sans SemCond ExtBd" panose="020B0502040504020204" pitchFamily="34" charset="0"/>
              </a:rPr>
              <a:t>GROW.adventist.org</a:t>
            </a:r>
            <a:endParaRPr kumimoji="0" lang="en-US" sz="4267" b="1" i="0" u="none" strike="noStrike" kern="1200" cap="none" spc="0" normalizeH="0" baseline="0" noProof="0" dirty="0">
              <a:ln>
                <a:noFill/>
              </a:ln>
              <a:solidFill>
                <a:srgbClr val="C00000"/>
              </a:solidFill>
              <a:effectLst/>
              <a:uLnTx/>
              <a:uFillTx/>
              <a:latin typeface="Noto Sans SemCond ExtBd" panose="020B0502040504020204" pitchFamily="34" charset="0"/>
              <a:ea typeface="Noto Sans SemCond ExtBd" panose="020B0502040504020204" pitchFamily="34" charset="0"/>
              <a:cs typeface="Noto Sans SemCond ExtBd" panose="020B0502040504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133" b="1" i="0" u="none" strike="noStrike" kern="1200" cap="none" spc="0" normalizeH="0" baseline="0" noProof="0" dirty="0">
              <a:ln>
                <a:noFill/>
              </a:ln>
              <a:solidFill>
                <a:prstClr val="black"/>
              </a:solidFill>
              <a:effectLst/>
              <a:uLnTx/>
              <a:uFillTx/>
              <a:latin typeface="Noto Sans SemCond ExtBd" panose="020B0502040504020204" pitchFamily="34" charset="0"/>
              <a:ea typeface="Noto Sans SemCond ExtBd" panose="020B0502040504020204" pitchFamily="34" charset="0"/>
              <a:cs typeface="Noto Sans SemCond ExtBd" panose="020B0502040504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Noto Sans SemCond ExtBd" panose="020B0502040504020204" pitchFamily="34" charset="0"/>
                <a:ea typeface="Noto Sans SemCond ExtBd" panose="020B0502040504020204" pitchFamily="34" charset="0"/>
                <a:cs typeface="Noto Sans SemCond ExtBd" panose="020B0502040504020204" pitchFamily="34" charset="0"/>
              </a:rPr>
              <a:t>Training Videos, Study Guides, and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Noto Sans SemCond ExtBd" panose="020B0502040504020204" pitchFamily="34" charset="0"/>
                <a:ea typeface="Noto Sans SemCond ExtBd" panose="020B0502040504020204" pitchFamily="34" charset="0"/>
                <a:cs typeface="Noto Sans SemCond ExtBd" panose="020B0502040504020204" pitchFamily="34" charset="0"/>
              </a:rPr>
              <a:t>other resources</a:t>
            </a:r>
          </a:p>
        </p:txBody>
      </p:sp>
    </p:spTree>
    <p:extLst>
      <p:ext uri="{BB962C8B-B14F-4D97-AF65-F5344CB8AC3E}">
        <p14:creationId xmlns:p14="http://schemas.microsoft.com/office/powerpoint/2010/main" val="336005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8224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71170-D4BF-A04D-BCFE-1AC3277F0ECF}"/>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22C2C-D066-8448-B8D2-D612BB20CC0B}"/>
              </a:ext>
            </a:extLst>
          </p:cNvPr>
          <p:cNvPicPr>
            <a:picLocks noChangeAspect="1"/>
          </p:cNvPicPr>
          <p:nvPr/>
        </p:nvPicPr>
        <p:blipFill>
          <a:blip r:embed="rId3"/>
          <a:srcRect/>
          <a:stretch/>
        </p:blipFill>
        <p:spPr>
          <a:xfrm>
            <a:off x="6325851" y="860375"/>
            <a:ext cx="5137252" cy="5137252"/>
          </a:xfrm>
          <a:prstGeom prst="rect">
            <a:avLst/>
          </a:prstGeom>
        </p:spPr>
      </p:pic>
    </p:spTree>
    <p:extLst>
      <p:ext uri="{BB962C8B-B14F-4D97-AF65-F5344CB8AC3E}">
        <p14:creationId xmlns:p14="http://schemas.microsoft.com/office/powerpoint/2010/main" val="2050778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1273D-E834-919F-FF85-958A3F170D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10D36A2-C271-8E4C-6C28-0C911F3307F1}"/>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993AB93-04FF-4DF2-F6BD-CC2CF34402E2}"/>
              </a:ext>
            </a:extLst>
          </p:cNvPr>
          <p:cNvPicPr>
            <a:picLocks noChangeAspect="1"/>
          </p:cNvPicPr>
          <p:nvPr/>
        </p:nvPicPr>
        <p:blipFill>
          <a:blip r:embed="rId3"/>
          <a:srcRect/>
          <a:stretch/>
        </p:blipFill>
        <p:spPr>
          <a:xfrm>
            <a:off x="6325851" y="860375"/>
            <a:ext cx="5137252" cy="5137252"/>
          </a:xfrm>
          <a:prstGeom prst="rect">
            <a:avLst/>
          </a:prstGeom>
        </p:spPr>
      </p:pic>
    </p:spTree>
    <p:extLst>
      <p:ext uri="{BB962C8B-B14F-4D97-AF65-F5344CB8AC3E}">
        <p14:creationId xmlns:p14="http://schemas.microsoft.com/office/powerpoint/2010/main" val="4575407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E953B-1173-C549-BE0D-EDEBF4B55CF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9524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9105E6-8521-9A6A-246E-B3A00F02988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A2F6A50-E624-BBF6-2BEC-6B50FCB50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8AE8E08-24EC-3AC1-3AA0-63685BDAE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C46FB83-2379-58CF-E429-99CA987BB813}"/>
              </a:ext>
            </a:extLst>
          </p:cNvPr>
          <p:cNvPicPr>
            <a:picLocks noChangeAspect="1"/>
          </p:cNvPicPr>
          <p:nvPr/>
        </p:nvPicPr>
        <p:blipFill>
          <a:blip r:embed="rId2"/>
          <a:srcRect/>
          <a:stretch/>
        </p:blipFill>
        <p:spPr>
          <a:xfrm>
            <a:off x="2419350" y="-247650"/>
            <a:ext cx="7353300" cy="7353300"/>
          </a:xfrm>
          <a:prstGeom prst="rect">
            <a:avLst/>
          </a:prstGeom>
        </p:spPr>
      </p:pic>
    </p:spTree>
    <p:extLst>
      <p:ext uri="{BB962C8B-B14F-4D97-AF65-F5344CB8AC3E}">
        <p14:creationId xmlns:p14="http://schemas.microsoft.com/office/powerpoint/2010/main" val="418622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50114" y="1282678"/>
            <a:ext cx="5764580" cy="3826689"/>
          </a:xfrm>
          <a:prstGeom prst="rect">
            <a:avLst/>
          </a:prstGeom>
          <a:noFill/>
        </p:spPr>
        <p:txBody>
          <a:bodyPr wrap="square" rtlCol="0">
            <a:spAutoFit/>
          </a:bodyPr>
          <a:lstStyle/>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Engage in spiritual conversation or share testimony</a:t>
            </a: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Share truth-filled literature and media</a:t>
            </a:r>
          </a:p>
          <a:p>
            <a:pPr marL="609585" indent="-609585" defTabSz="609585">
              <a:spcAft>
                <a:spcPts val="1600"/>
              </a:spcAft>
              <a:buFont typeface="Wingdings" charset="2"/>
              <a:buChar char="ü"/>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Invite to church events</a:t>
            </a:r>
          </a:p>
        </p:txBody>
      </p:sp>
      <p:sp>
        <p:nvSpPr>
          <p:cNvPr id="4" name="TextBox 3"/>
          <p:cNvSpPr txBox="1"/>
          <p:nvPr/>
        </p:nvSpPr>
        <p:spPr>
          <a:xfrm>
            <a:off x="6397493" y="308083"/>
            <a:ext cx="4806668" cy="646331"/>
          </a:xfrm>
          <a:prstGeom prst="rect">
            <a:avLst/>
          </a:prstGeom>
          <a:noFill/>
        </p:spPr>
        <p:txBody>
          <a:bodyPr wrap="square" rtlCol="0">
            <a:spAutoFit/>
          </a:bodyPr>
          <a:lstStyle/>
          <a:p>
            <a:pPr defTabSz="609585">
              <a:defRPr/>
            </a:pP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Plant Spiritual Truth</a:t>
            </a:r>
          </a:p>
        </p:txBody>
      </p:sp>
    </p:spTree>
    <p:extLst>
      <p:ext uri="{BB962C8B-B14F-4D97-AF65-F5344CB8AC3E}">
        <p14:creationId xmlns:p14="http://schemas.microsoft.com/office/powerpoint/2010/main" val="139412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096000" y="5297238"/>
            <a:ext cx="5982675" cy="666786"/>
          </a:xfrm>
          <a:prstGeom prst="rect">
            <a:avLst/>
          </a:prstGeom>
          <a:noFill/>
        </p:spPr>
        <p:txBody>
          <a:bodyPr wrap="square" rtlCol="0">
            <a:spAutoFit/>
          </a:bodyPr>
          <a:lstStyle/>
          <a:p>
            <a:pPr defTabSz="609570">
              <a:defRPr/>
            </a:pPr>
            <a:r>
              <a:rPr lang="en-US" sz="36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Colporteur Ministry, p. 7</a:t>
            </a:r>
            <a:endPar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p:cNvSpPr txBox="1"/>
          <p:nvPr/>
        </p:nvSpPr>
        <p:spPr>
          <a:xfrm>
            <a:off x="718437" y="2069664"/>
            <a:ext cx="10964675" cy="1754326"/>
          </a:xfrm>
          <a:prstGeom prst="rect">
            <a:avLst/>
          </a:prstGeom>
          <a:noFill/>
        </p:spPr>
        <p:txBody>
          <a:bodyPr wrap="square" rtlCol="0">
            <a:spAutoFit/>
          </a:bodyPr>
          <a:lstStyle/>
          <a:p>
            <a:pPr defTabSz="609570">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“If there is one work more important than another, it is that of getting </a:t>
            </a:r>
            <a:r>
              <a:rPr lang="en-US" sz="36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our publications </a:t>
            </a: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before the public, thus leading them to search the Scriptures.”</a:t>
            </a:r>
          </a:p>
        </p:txBody>
      </p:sp>
    </p:spTree>
    <p:extLst>
      <p:ext uri="{BB962C8B-B14F-4D97-AF65-F5344CB8AC3E}">
        <p14:creationId xmlns:p14="http://schemas.microsoft.com/office/powerpoint/2010/main" val="196975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3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8689</TotalTime>
  <Words>1850</Words>
  <Application>Microsoft Macintosh PowerPoint</Application>
  <PresentationFormat>Widescreen</PresentationFormat>
  <Paragraphs>332</Paragraphs>
  <Slides>79</Slides>
  <Notes>29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79</vt:i4>
      </vt:variant>
    </vt:vector>
  </HeadingPairs>
  <TitlesOfParts>
    <vt:vector size="94" baseType="lpstr">
      <vt:lpstr>Advent Sans Logo</vt:lpstr>
      <vt:lpstr>Arial</vt:lpstr>
      <vt:lpstr>Avenir Black</vt:lpstr>
      <vt:lpstr>Avenir Book</vt:lpstr>
      <vt:lpstr>Calibri</vt:lpstr>
      <vt:lpstr>Calibri Light</vt:lpstr>
      <vt:lpstr>Garamond</vt:lpstr>
      <vt:lpstr>Helvetica Neue</vt:lpstr>
      <vt:lpstr>Helvetica Neue Medium</vt:lpstr>
      <vt:lpstr>Noto Sans SemCond ExtBd</vt:lpstr>
      <vt:lpstr>Wingdings</vt:lpstr>
      <vt:lpstr>Office Theme</vt:lpstr>
      <vt:lpstr>22_BasicWhite</vt:lpstr>
      <vt:lpstr>23_BasicWhite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Jim</dc:creator>
  <cp:lastModifiedBy>Howard, Jim</cp:lastModifiedBy>
  <cp:revision>18</cp:revision>
  <dcterms:created xsi:type="dcterms:W3CDTF">2022-10-26T10:42:39Z</dcterms:created>
  <dcterms:modified xsi:type="dcterms:W3CDTF">2024-01-29T13:03:14Z</dcterms:modified>
</cp:coreProperties>
</file>