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4215" r:id="rId2"/>
  </p:sldMasterIdLst>
  <p:notesMasterIdLst>
    <p:notesMasterId r:id="rId110"/>
  </p:notesMasterIdLst>
  <p:sldIdLst>
    <p:sldId id="2262" r:id="rId3"/>
    <p:sldId id="2344" r:id="rId4"/>
    <p:sldId id="2092" r:id="rId5"/>
    <p:sldId id="350" r:id="rId6"/>
    <p:sldId id="410" r:id="rId7"/>
    <p:sldId id="359" r:id="rId8"/>
    <p:sldId id="360" r:id="rId9"/>
    <p:sldId id="361" r:id="rId10"/>
    <p:sldId id="364" r:id="rId11"/>
    <p:sldId id="459" r:id="rId12"/>
    <p:sldId id="365" r:id="rId13"/>
    <p:sldId id="366" r:id="rId14"/>
    <p:sldId id="374" r:id="rId15"/>
    <p:sldId id="375" r:id="rId16"/>
    <p:sldId id="376" r:id="rId17"/>
    <p:sldId id="377" r:id="rId18"/>
    <p:sldId id="378" r:id="rId19"/>
    <p:sldId id="379" r:id="rId20"/>
    <p:sldId id="429" r:id="rId21"/>
    <p:sldId id="430" r:id="rId22"/>
    <p:sldId id="392" r:id="rId23"/>
    <p:sldId id="385" r:id="rId24"/>
    <p:sldId id="485" r:id="rId25"/>
    <p:sldId id="424" r:id="rId26"/>
    <p:sldId id="363" r:id="rId27"/>
    <p:sldId id="483" r:id="rId28"/>
    <p:sldId id="486" r:id="rId29"/>
    <p:sldId id="386" r:id="rId30"/>
    <p:sldId id="428" r:id="rId31"/>
    <p:sldId id="2048" r:id="rId32"/>
    <p:sldId id="2050" r:id="rId33"/>
    <p:sldId id="2052" r:id="rId34"/>
    <p:sldId id="277" r:id="rId35"/>
    <p:sldId id="2208" r:id="rId36"/>
    <p:sldId id="389" r:id="rId37"/>
    <p:sldId id="398" r:id="rId38"/>
    <p:sldId id="388" r:id="rId39"/>
    <p:sldId id="2209" r:id="rId40"/>
    <p:sldId id="2053" r:id="rId41"/>
    <p:sldId id="2054" r:id="rId42"/>
    <p:sldId id="2210" r:id="rId43"/>
    <p:sldId id="393" r:id="rId44"/>
    <p:sldId id="394" r:id="rId45"/>
    <p:sldId id="395" r:id="rId46"/>
    <p:sldId id="2211" r:id="rId47"/>
    <p:sldId id="2055" r:id="rId48"/>
    <p:sldId id="2056" r:id="rId49"/>
    <p:sldId id="2212" r:id="rId50"/>
    <p:sldId id="397" r:id="rId51"/>
    <p:sldId id="400" r:id="rId52"/>
    <p:sldId id="399" r:id="rId53"/>
    <p:sldId id="2213" r:id="rId54"/>
    <p:sldId id="2057" r:id="rId55"/>
    <p:sldId id="2058" r:id="rId56"/>
    <p:sldId id="2214" r:id="rId57"/>
    <p:sldId id="402" r:id="rId58"/>
    <p:sldId id="403" r:id="rId59"/>
    <p:sldId id="406" r:id="rId60"/>
    <p:sldId id="2215" r:id="rId61"/>
    <p:sldId id="2059" r:id="rId62"/>
    <p:sldId id="2060" r:id="rId63"/>
    <p:sldId id="2216" r:id="rId64"/>
    <p:sldId id="2228" r:id="rId65"/>
    <p:sldId id="405" r:id="rId66"/>
    <p:sldId id="408" r:id="rId67"/>
    <p:sldId id="409" r:id="rId68"/>
    <p:sldId id="258" r:id="rId69"/>
    <p:sldId id="465" r:id="rId70"/>
    <p:sldId id="466" r:id="rId71"/>
    <p:sldId id="300" r:id="rId72"/>
    <p:sldId id="372" r:id="rId73"/>
    <p:sldId id="432" r:id="rId74"/>
    <p:sldId id="433" r:id="rId75"/>
    <p:sldId id="434" r:id="rId76"/>
    <p:sldId id="435" r:id="rId77"/>
    <p:sldId id="436" r:id="rId78"/>
    <p:sldId id="437" r:id="rId79"/>
    <p:sldId id="439" r:id="rId80"/>
    <p:sldId id="440" r:id="rId81"/>
    <p:sldId id="441" r:id="rId82"/>
    <p:sldId id="442" r:id="rId83"/>
    <p:sldId id="443" r:id="rId84"/>
    <p:sldId id="2107" r:id="rId85"/>
    <p:sldId id="457" r:id="rId86"/>
    <p:sldId id="2220" r:id="rId87"/>
    <p:sldId id="2227" r:id="rId88"/>
    <p:sldId id="446" r:id="rId89"/>
    <p:sldId id="330" r:id="rId90"/>
    <p:sldId id="450" r:id="rId91"/>
    <p:sldId id="332" r:id="rId92"/>
    <p:sldId id="2278" r:id="rId93"/>
    <p:sldId id="447" r:id="rId94"/>
    <p:sldId id="448" r:id="rId95"/>
    <p:sldId id="2224" r:id="rId96"/>
    <p:sldId id="2229" r:id="rId97"/>
    <p:sldId id="2230" r:id="rId98"/>
    <p:sldId id="452" r:id="rId99"/>
    <p:sldId id="458" r:id="rId100"/>
    <p:sldId id="471" r:id="rId101"/>
    <p:sldId id="472" r:id="rId102"/>
    <p:sldId id="470" r:id="rId103"/>
    <p:sldId id="467" r:id="rId104"/>
    <p:sldId id="468" r:id="rId105"/>
    <p:sldId id="463" r:id="rId106"/>
    <p:sldId id="464" r:id="rId107"/>
    <p:sldId id="461" r:id="rId108"/>
    <p:sldId id="473" r:id="rId109"/>
  </p:sldIdLst>
  <p:sldSz cx="12192000" cy="6858000"/>
  <p:notesSz cx="6858000" cy="9144000"/>
  <p:embeddedFontLst>
    <p:embeddedFont>
      <p:font typeface="Advent Sans Logo" panose="020B0502040504020204" pitchFamily="34" charset="0"/>
      <p:regular r:id="rId111"/>
    </p:embeddedFont>
    <p:embeddedFont>
      <p:font typeface="Montserrat ExtraBold" pitchFamily="2" charset="77"/>
      <p:bold r:id="rId112"/>
      <p:italic r:id="rId113"/>
      <p:boldItalic r:id="rId114"/>
    </p:embeddedFont>
    <p:embeddedFont>
      <p:font typeface="Montserrat SemiBold" pitchFamily="2" charset="77"/>
      <p:regular r:id="rId115"/>
      <p:bold r:id="rId116"/>
      <p:italic r:id="rId117"/>
      <p:boldItalic r:id="rId118"/>
    </p:embeddedFont>
    <p:embeddedFont>
      <p:font typeface="Myriad Pro" panose="020B0503030403020204" pitchFamily="34" charset="0"/>
      <p:regular r:id="rId119"/>
      <p:bold r:id="rId120"/>
      <p:italic r:id="rId121"/>
      <p:boldItalic r:id="rId122"/>
    </p:embeddedFont>
    <p:embeddedFont>
      <p:font typeface="Myriad Pro Light" panose="020B0503030403020204" pitchFamily="34" charset="0"/>
      <p:regular r:id="rId123"/>
      <p:bold r:id="rId124"/>
      <p:italic r:id="rId125"/>
      <p:boldItalic r:id="rId1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2031"/>
    <a:srgbClr val="F7AC1E"/>
    <a:srgbClr val="019148"/>
    <a:srgbClr val="6E3D19"/>
    <a:srgbClr val="233E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p:restoredTop sz="79520"/>
  </p:normalViewPr>
  <p:slideViewPr>
    <p:cSldViewPr snapToGrid="0">
      <p:cViewPr varScale="1">
        <p:scale>
          <a:sx n="80" d="100"/>
          <a:sy n="80" d="100"/>
        </p:scale>
        <p:origin x="1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2.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3.fntdata"/><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3.fntdata"/><Relationship Id="rId118" Type="http://schemas.openxmlformats.org/officeDocument/2006/relationships/font" Target="fonts/font8.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4.fntdata"/><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0.fntdata"/><Relationship Id="rId125"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5.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EB678-3D60-6143-A8D1-63BA2D1F691A}"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B2D44-D680-0548-A6EF-075519A03F9E}" type="slidenum">
              <a:rPr lang="en-US" smtClean="0"/>
              <a:t>‹#›</a:t>
            </a:fld>
            <a:endParaRPr lang="en-US"/>
          </a:p>
        </p:txBody>
      </p:sp>
    </p:spTree>
    <p:extLst>
      <p:ext uri="{BB962C8B-B14F-4D97-AF65-F5344CB8AC3E}">
        <p14:creationId xmlns:p14="http://schemas.microsoft.com/office/powerpoint/2010/main" val="3274308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3</a:t>
            </a:fld>
            <a:endParaRPr lang="en-US"/>
          </a:p>
        </p:txBody>
      </p:sp>
    </p:spTree>
    <p:extLst>
      <p:ext uri="{BB962C8B-B14F-4D97-AF65-F5344CB8AC3E}">
        <p14:creationId xmlns:p14="http://schemas.microsoft.com/office/powerpoint/2010/main" val="2201373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17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85</a:t>
            </a:fld>
            <a:endParaRPr lang="en-US"/>
          </a:p>
        </p:txBody>
      </p:sp>
    </p:spTree>
    <p:extLst>
      <p:ext uri="{BB962C8B-B14F-4D97-AF65-F5344CB8AC3E}">
        <p14:creationId xmlns:p14="http://schemas.microsoft.com/office/powerpoint/2010/main" val="242221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97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8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8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596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36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717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B2D44-D680-0548-A6EF-075519A03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1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8F50-E52D-2277-9E7A-E395B5B20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466E0B-EF93-9BDC-8AFD-3D48FD5AE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39B926-F36E-098C-C172-591DB0975C4A}"/>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65214882-7AF5-079D-C339-CCA53D149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1D88-9796-AE87-AA68-172368AE65E6}"/>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16331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401D-A98F-1BC1-D2DB-42B5DF4BF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0400E-FFE9-AD4F-C307-7954A34FF2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3EA53-7E10-0751-0A3F-1ECD6F870865}"/>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1D654C4D-A186-5DFF-9C31-B45FDD617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98941-487C-0D99-FCE0-7FAC04DD40A0}"/>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72607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F615B-D4D7-41B6-9E95-E4EF62B540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42DC9-33BD-4CC0-8FF8-B0135C7FD5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745C8-D549-C824-FCE4-AAC3AF667786}"/>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77F72395-11BD-CD7E-4E7F-36B5BB77F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B6443-F8B8-376B-5250-306B08482D5E}"/>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4225165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94" y="6305602"/>
            <a:ext cx="1161035" cy="456121"/>
          </a:xfrm>
          <a:prstGeom prst="rect">
            <a:avLst/>
          </a:prstGeom>
        </p:spPr>
      </p:pic>
      <p:pic>
        <p:nvPicPr>
          <p:cNvPr id="2" name="Imagem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875" y="4998720"/>
            <a:ext cx="1580122" cy="1580122"/>
          </a:xfrm>
          <a:prstGeom prst="rect">
            <a:avLst/>
          </a:prstGeom>
        </p:spPr>
      </p:pic>
    </p:spTree>
    <p:extLst>
      <p:ext uri="{BB962C8B-B14F-4D97-AF65-F5344CB8AC3E}">
        <p14:creationId xmlns:p14="http://schemas.microsoft.com/office/powerpoint/2010/main" val="341684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343607"/>
            <a:ext cx="9144000" cy="2062065"/>
          </a:xfrm>
        </p:spPr>
        <p:txBody>
          <a:bodyPr anchor="ctr">
            <a:normAutofit/>
          </a:bodyPr>
          <a:lstStyle>
            <a:lvl1pPr algn="ctr">
              <a:defRPr sz="4400">
                <a:solidFill>
                  <a:schemeClr val="bg1"/>
                </a:solidFill>
                <a:latin typeface="Montserrat SemiBold" panose="00000700000000000000" pitchFamily="2" charset="0"/>
              </a:defRPr>
            </a:lvl1pPr>
          </a:lstStyle>
          <a:p>
            <a:r>
              <a:rPr lang="pt-BR" dirty="0"/>
              <a:t>Clique para editar o título mestre</a:t>
            </a: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2351" y="5859623"/>
            <a:ext cx="1178087" cy="819538"/>
          </a:xfrm>
          <a:prstGeom prst="rect">
            <a:avLst/>
          </a:prstGeom>
        </p:spPr>
      </p:pic>
      <p:pic>
        <p:nvPicPr>
          <p:cNvPr id="4"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218" y="6410802"/>
            <a:ext cx="908394" cy="356869"/>
          </a:xfrm>
          <a:prstGeom prst="rect">
            <a:avLst/>
          </a:prstGeom>
        </p:spPr>
      </p:pic>
      <p:pic>
        <p:nvPicPr>
          <p:cNvPr id="5"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31" y="5293884"/>
            <a:ext cx="1305511" cy="1305511"/>
          </a:xfrm>
          <a:prstGeom prst="rect">
            <a:avLst/>
          </a:prstGeom>
        </p:spPr>
      </p:pic>
    </p:spTree>
    <p:extLst>
      <p:ext uri="{BB962C8B-B14F-4D97-AF65-F5344CB8AC3E}">
        <p14:creationId xmlns:p14="http://schemas.microsoft.com/office/powerpoint/2010/main" val="1085570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343607"/>
            <a:ext cx="9144000" cy="2062065"/>
          </a:xfrm>
        </p:spPr>
        <p:txBody>
          <a:bodyPr anchor="ctr">
            <a:normAutofit/>
          </a:bodyPr>
          <a:lstStyle>
            <a:lvl1pPr algn="ctr">
              <a:defRPr sz="4800" b="1">
                <a:solidFill>
                  <a:srgbClr val="496481"/>
                </a:solidFill>
                <a:effectLst/>
                <a:latin typeface="Montserrat ExtraBold" panose="00000900000000000000" pitchFamily="2" charset="0"/>
              </a:defRPr>
            </a:lvl1pPr>
          </a:lstStyle>
          <a:p>
            <a:r>
              <a:rPr lang="pt-BR" dirty="0"/>
              <a:t>Clique para editar o título mestre</a:t>
            </a: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2351" y="5859623"/>
            <a:ext cx="1178087" cy="819538"/>
          </a:xfrm>
          <a:prstGeom prst="rect">
            <a:avLst/>
          </a:prstGeom>
        </p:spPr>
      </p:pic>
      <p:pic>
        <p:nvPicPr>
          <p:cNvPr id="8"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29" y="6423892"/>
            <a:ext cx="908394" cy="356869"/>
          </a:xfrm>
          <a:prstGeom prst="rect">
            <a:avLst/>
          </a:prstGeom>
        </p:spPr>
      </p:pic>
      <p:pic>
        <p:nvPicPr>
          <p:cNvPr id="9"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393971"/>
            <a:ext cx="1178088" cy="1178088"/>
          </a:xfrm>
          <a:prstGeom prst="rect">
            <a:avLst/>
          </a:prstGeom>
        </p:spPr>
      </p:pic>
    </p:spTree>
    <p:extLst>
      <p:ext uri="{BB962C8B-B14F-4D97-AF65-F5344CB8AC3E}">
        <p14:creationId xmlns:p14="http://schemas.microsoft.com/office/powerpoint/2010/main" val="2248251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userDrawn="1"/>
        </p:nvSpPr>
        <p:spPr>
          <a:xfrm>
            <a:off x="1541443" y="609599"/>
            <a:ext cx="9257816" cy="20620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5400" b="0" kern="1200">
                <a:solidFill>
                  <a:srgbClr val="496481"/>
                </a:solidFill>
                <a:effectLst/>
                <a:latin typeface="Montserrat ExtraBold" panose="00000900000000000000" pitchFamily="2" charset="0"/>
                <a:ea typeface="+mj-ea"/>
                <a:cs typeface="+mj-cs"/>
              </a:defRPr>
            </a:lvl1pPr>
          </a:lstStyle>
          <a:p>
            <a:r>
              <a:rPr lang="pt-BR" sz="4000" dirty="0">
                <a:latin typeface="Montserrat ExtraBold" panose="00000900000000000000" pitchFamily="2" charset="0"/>
              </a:rPr>
              <a:t>Clique para editar o título mestre</a:t>
            </a:r>
          </a:p>
        </p:txBody>
      </p:sp>
      <p:sp>
        <p:nvSpPr>
          <p:cNvPr id="7" name="Título 6"/>
          <p:cNvSpPr>
            <a:spLocks noGrp="1"/>
          </p:cNvSpPr>
          <p:nvPr>
            <p:ph type="title"/>
          </p:nvPr>
        </p:nvSpPr>
        <p:spPr>
          <a:xfrm>
            <a:off x="1541443" y="2671664"/>
            <a:ext cx="9257816" cy="2338875"/>
          </a:xfrm>
        </p:spPr>
        <p:txBody>
          <a:bodyPr>
            <a:normAutofit/>
          </a:bodyPr>
          <a:lstStyle>
            <a:lvl1pPr algn="ctr">
              <a:defRPr sz="3600">
                <a:solidFill>
                  <a:schemeClr val="bg2">
                    <a:lumMod val="25000"/>
                  </a:schemeClr>
                </a:solidFill>
                <a:latin typeface="Montserrat SemiBold" panose="00000700000000000000" pitchFamily="2" charset="0"/>
              </a:defRPr>
            </a:lvl1pPr>
          </a:lstStyle>
          <a:p>
            <a:r>
              <a:rPr lang="pt-BR" dirty="0"/>
              <a:t>Clique para editar o título mestre</a:t>
            </a:r>
          </a:p>
        </p:txBody>
      </p:sp>
      <p:pic>
        <p:nvPicPr>
          <p:cNvPr id="8" name="Image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2351" y="5859623"/>
            <a:ext cx="1178087" cy="819538"/>
          </a:xfrm>
          <a:prstGeom prst="rect">
            <a:avLst/>
          </a:prstGeom>
        </p:spPr>
      </p:pic>
      <p:pic>
        <p:nvPicPr>
          <p:cNvPr id="9"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675" y="6410802"/>
            <a:ext cx="908394" cy="356869"/>
          </a:xfrm>
          <a:prstGeom prst="rect">
            <a:avLst/>
          </a:prstGeom>
        </p:spPr>
      </p:pic>
      <p:pic>
        <p:nvPicPr>
          <p:cNvPr id="12"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168" y="5390355"/>
            <a:ext cx="1148080" cy="1148080"/>
          </a:xfrm>
          <a:prstGeom prst="rect">
            <a:avLst/>
          </a:prstGeom>
        </p:spPr>
      </p:pic>
    </p:spTree>
    <p:extLst>
      <p:ext uri="{BB962C8B-B14F-4D97-AF65-F5344CB8AC3E}">
        <p14:creationId xmlns:p14="http://schemas.microsoft.com/office/powerpoint/2010/main" val="308492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5085183" cy="4741150"/>
          </a:xfrm>
        </p:spPr>
        <p:txBody>
          <a:bodyPr anchor="ctr">
            <a:normAutofit/>
          </a:bodyPr>
          <a:lstStyle>
            <a:lvl1pPr marL="0" indent="0">
              <a:buNone/>
              <a:defRPr sz="36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B58349C6-B1CF-F07D-0FDB-2331E24DDD5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4074" y="1408482"/>
            <a:ext cx="1161035" cy="456121"/>
          </a:xfrm>
          <a:prstGeom prst="rect">
            <a:avLst/>
          </a:prstGeom>
        </p:spPr>
      </p:pic>
      <p:pic>
        <p:nvPicPr>
          <p:cNvPr id="3" name="Imagem 1">
            <a:extLst>
              <a:ext uri="{FF2B5EF4-FFF2-40B4-BE49-F238E27FC236}">
                <a16:creationId xmlns:a16="http://schemas.microsoft.com/office/drawing/2014/main" id="{2BA82045-B17C-55C8-3DE9-F6CCB1CB2E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53205" y="101600"/>
            <a:ext cx="1580122" cy="1580122"/>
          </a:xfrm>
          <a:prstGeom prst="rect">
            <a:avLst/>
          </a:prstGeom>
        </p:spPr>
      </p:pic>
    </p:spTree>
    <p:extLst>
      <p:ext uri="{BB962C8B-B14F-4D97-AF65-F5344CB8AC3E}">
        <p14:creationId xmlns:p14="http://schemas.microsoft.com/office/powerpoint/2010/main" val="2021193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2"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00515" y="5927713"/>
            <a:ext cx="856861" cy="856861"/>
          </a:xfrm>
          <a:prstGeom prst="rect">
            <a:avLst/>
          </a:prstGeom>
        </p:spPr>
      </p:pic>
    </p:spTree>
    <p:extLst>
      <p:ext uri="{BB962C8B-B14F-4D97-AF65-F5344CB8AC3E}">
        <p14:creationId xmlns:p14="http://schemas.microsoft.com/office/powerpoint/2010/main" val="2178631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4995909"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C0A9F796-5D86-7AEB-8E20-5B63B59EAF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73594" y="1086656"/>
            <a:ext cx="1161035" cy="456121"/>
          </a:xfrm>
          <a:prstGeom prst="rect">
            <a:avLst/>
          </a:prstGeom>
        </p:spPr>
      </p:pic>
      <p:pic>
        <p:nvPicPr>
          <p:cNvPr id="3" name="Imagem 1">
            <a:extLst>
              <a:ext uri="{FF2B5EF4-FFF2-40B4-BE49-F238E27FC236}">
                <a16:creationId xmlns:a16="http://schemas.microsoft.com/office/drawing/2014/main" id="{E6BD79F1-FBAB-A659-0275-7EF46C126A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22725" y="-220226"/>
            <a:ext cx="1580122" cy="1580122"/>
          </a:xfrm>
          <a:prstGeom prst="rect">
            <a:avLst/>
          </a:prstGeom>
        </p:spPr>
      </p:pic>
    </p:spTree>
    <p:extLst>
      <p:ext uri="{BB962C8B-B14F-4D97-AF65-F5344CB8AC3E}">
        <p14:creationId xmlns:p14="http://schemas.microsoft.com/office/powerpoint/2010/main" val="18408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1"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56697" y="-36966"/>
            <a:ext cx="856861" cy="856861"/>
          </a:xfrm>
          <a:prstGeom prst="rect">
            <a:avLst/>
          </a:prstGeom>
        </p:spPr>
      </p:pic>
    </p:spTree>
    <p:extLst>
      <p:ext uri="{BB962C8B-B14F-4D97-AF65-F5344CB8AC3E}">
        <p14:creationId xmlns:p14="http://schemas.microsoft.com/office/powerpoint/2010/main" val="254908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CDFB-5C2D-6AE6-2F2A-28F94BFD8B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CAB8E-A172-F0C3-32BF-A97BE259E1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7A845-DCEA-C177-DDE0-79CECA771B0E}"/>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451F925C-3C34-EE9C-4654-E4AA2EFA8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32A9A-906F-071B-4450-16302DBCBC0B}"/>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1022279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1"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03895" y="0"/>
            <a:ext cx="856861" cy="856861"/>
          </a:xfrm>
          <a:prstGeom prst="rect">
            <a:avLst/>
          </a:prstGeom>
        </p:spPr>
      </p:pic>
    </p:spTree>
    <p:extLst>
      <p:ext uri="{BB962C8B-B14F-4D97-AF65-F5344CB8AC3E}">
        <p14:creationId xmlns:p14="http://schemas.microsoft.com/office/powerpoint/2010/main" val="2687465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4429" y="5939245"/>
            <a:ext cx="1151257" cy="800875"/>
          </a:xfrm>
          <a:prstGeom prst="rect">
            <a:avLst/>
          </a:prstGeom>
        </p:spPr>
      </p:pic>
      <p:pic>
        <p:nvPicPr>
          <p:cNvPr id="11"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35139" y="0"/>
            <a:ext cx="856861" cy="856861"/>
          </a:xfrm>
          <a:prstGeom prst="rect">
            <a:avLst/>
          </a:prstGeom>
        </p:spPr>
      </p:pic>
    </p:spTree>
    <p:extLst>
      <p:ext uri="{BB962C8B-B14F-4D97-AF65-F5344CB8AC3E}">
        <p14:creationId xmlns:p14="http://schemas.microsoft.com/office/powerpoint/2010/main" val="2259651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title"/>
          </p:nvPr>
        </p:nvSpPr>
        <p:spPr>
          <a:xfrm>
            <a:off x="838200" y="579729"/>
            <a:ext cx="10515600" cy="1325563"/>
          </a:xfrm>
        </p:spPr>
        <p:txBody>
          <a:bodyPr>
            <a:normAutofit/>
          </a:bodyPr>
          <a:lstStyle>
            <a:lvl1pPr>
              <a:defRPr sz="3600">
                <a:solidFill>
                  <a:srgbClr val="496481"/>
                </a:solidFill>
                <a:latin typeface="Montserrat ExtraBold" panose="00000900000000000000" pitchFamily="2" charset="0"/>
              </a:defRPr>
            </a:lvl1pPr>
          </a:lstStyle>
          <a:p>
            <a:r>
              <a:rPr lang="pt-BR"/>
              <a:t>Clique para editar o título mestre</a:t>
            </a:r>
          </a:p>
        </p:txBody>
      </p:sp>
      <p:sp>
        <p:nvSpPr>
          <p:cNvPr id="7" name="Espaço Reservado para Conteúdo 2"/>
          <p:cNvSpPr>
            <a:spLocks noGrp="1"/>
          </p:cNvSpPr>
          <p:nvPr>
            <p:ph idx="1"/>
          </p:nvPr>
        </p:nvSpPr>
        <p:spPr>
          <a:xfrm>
            <a:off x="838200" y="2040229"/>
            <a:ext cx="10515600" cy="3819394"/>
          </a:xfrm>
        </p:spPr>
        <p:txBody>
          <a:bodyPr/>
          <a:lstStyle>
            <a:lvl1pPr>
              <a:defRPr>
                <a:solidFill>
                  <a:schemeClr val="bg2">
                    <a:lumMod val="25000"/>
                  </a:schemeClr>
                </a:solidFill>
                <a:latin typeface="Montserrat SemiBold" panose="00000700000000000000" pitchFamily="2" charset="0"/>
              </a:defRPr>
            </a:lvl1pPr>
            <a:lvl2pPr>
              <a:defRPr>
                <a:solidFill>
                  <a:schemeClr val="bg2">
                    <a:lumMod val="25000"/>
                  </a:schemeClr>
                </a:solidFill>
                <a:latin typeface="Montserrat SemiBold" panose="00000700000000000000" pitchFamily="2" charset="0"/>
              </a:defRPr>
            </a:lvl2pPr>
            <a:lvl3pPr>
              <a:defRPr>
                <a:solidFill>
                  <a:schemeClr val="bg2">
                    <a:lumMod val="25000"/>
                  </a:schemeClr>
                </a:solidFill>
                <a:latin typeface="Montserrat SemiBold" panose="00000700000000000000" pitchFamily="2" charset="0"/>
              </a:defRPr>
            </a:lvl3pPr>
            <a:lvl4pPr>
              <a:defRPr>
                <a:solidFill>
                  <a:schemeClr val="bg2">
                    <a:lumMod val="25000"/>
                  </a:schemeClr>
                </a:solidFill>
                <a:latin typeface="Montserrat SemiBold" panose="00000700000000000000" pitchFamily="2" charset="0"/>
              </a:defRPr>
            </a:lvl4pPr>
            <a:lvl5pPr>
              <a:defRPr>
                <a:solidFill>
                  <a:schemeClr val="bg2">
                    <a:lumMod val="25000"/>
                  </a:schemeClr>
                </a:solidFill>
                <a:latin typeface="Montserrat SemiBold" panose="00000700000000000000" pitchFamily="2" charset="0"/>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C6BFF705-F428-3895-A52A-AEAA6C0C2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94" y="6305602"/>
            <a:ext cx="1161035" cy="456121"/>
          </a:xfrm>
          <a:prstGeom prst="rect">
            <a:avLst/>
          </a:prstGeom>
        </p:spPr>
      </p:pic>
      <p:pic>
        <p:nvPicPr>
          <p:cNvPr id="3" name="Imagem 1">
            <a:extLst>
              <a:ext uri="{FF2B5EF4-FFF2-40B4-BE49-F238E27FC236}">
                <a16:creationId xmlns:a16="http://schemas.microsoft.com/office/drawing/2014/main" id="{A31B2370-489D-4339-8E6B-7143590FAE0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875" y="4998720"/>
            <a:ext cx="1580122" cy="1580122"/>
          </a:xfrm>
          <a:prstGeom prst="rect">
            <a:avLst/>
          </a:prstGeom>
        </p:spPr>
      </p:pic>
    </p:spTree>
    <p:extLst>
      <p:ext uri="{BB962C8B-B14F-4D97-AF65-F5344CB8AC3E}">
        <p14:creationId xmlns:p14="http://schemas.microsoft.com/office/powerpoint/2010/main" val="1802281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5" y="1007705"/>
            <a:ext cx="4572000" cy="4851918"/>
          </a:xfrm>
        </p:spPr>
        <p:txBody>
          <a:bodyPr anchor="ctr">
            <a:normAutofit/>
          </a:bodyPr>
          <a:lstStyle>
            <a:lvl1pPr marL="0" indent="0">
              <a:buNone/>
              <a:defRPr sz="3600">
                <a:solidFill>
                  <a:srgbClr val="49648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EEFF5899-4E53-FBEE-EA68-F7E1715A7F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14436" y="1007705"/>
            <a:ext cx="1161035" cy="456121"/>
          </a:xfrm>
          <a:prstGeom prst="rect">
            <a:avLst/>
          </a:prstGeom>
        </p:spPr>
      </p:pic>
      <p:pic>
        <p:nvPicPr>
          <p:cNvPr id="3" name="Imagem 1">
            <a:extLst>
              <a:ext uri="{FF2B5EF4-FFF2-40B4-BE49-F238E27FC236}">
                <a16:creationId xmlns:a16="http://schemas.microsoft.com/office/drawing/2014/main" id="{A4834281-26FD-5F3C-E9FE-7E065F45C9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51793" y="-75046"/>
            <a:ext cx="1340207" cy="1340207"/>
          </a:xfrm>
          <a:prstGeom prst="rect">
            <a:avLst/>
          </a:prstGeom>
        </p:spPr>
      </p:pic>
    </p:spTree>
    <p:extLst>
      <p:ext uri="{BB962C8B-B14F-4D97-AF65-F5344CB8AC3E}">
        <p14:creationId xmlns:p14="http://schemas.microsoft.com/office/powerpoint/2010/main" val="3819540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6759394" y="942391"/>
            <a:ext cx="4572000" cy="4851918"/>
          </a:xfrm>
        </p:spPr>
        <p:txBody>
          <a:bodyPr anchor="ctr">
            <a:normAutofit/>
          </a:bodyPr>
          <a:lstStyle>
            <a:lvl1pPr marL="0" indent="0" algn="ctr">
              <a:buNone/>
              <a:defRPr sz="3200">
                <a:solidFill>
                  <a:srgbClr val="49648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277B2C2F-F174-C96E-BAEA-C9FB984726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96855" y="1037100"/>
            <a:ext cx="1161035" cy="456121"/>
          </a:xfrm>
          <a:prstGeom prst="rect">
            <a:avLst/>
          </a:prstGeom>
        </p:spPr>
      </p:pic>
      <p:pic>
        <p:nvPicPr>
          <p:cNvPr id="3" name="Imagem 1">
            <a:extLst>
              <a:ext uri="{FF2B5EF4-FFF2-40B4-BE49-F238E27FC236}">
                <a16:creationId xmlns:a16="http://schemas.microsoft.com/office/drawing/2014/main" id="{16586279-C9CB-387B-B235-17B4A2E7961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2747" y="-164092"/>
            <a:ext cx="1429253" cy="1429253"/>
          </a:xfrm>
          <a:prstGeom prst="rect">
            <a:avLst/>
          </a:prstGeom>
        </p:spPr>
      </p:pic>
    </p:spTree>
    <p:extLst>
      <p:ext uri="{BB962C8B-B14F-4D97-AF65-F5344CB8AC3E}">
        <p14:creationId xmlns:p14="http://schemas.microsoft.com/office/powerpoint/2010/main" val="3846312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6759394" y="942391"/>
            <a:ext cx="4572000" cy="4851918"/>
          </a:xfrm>
        </p:spPr>
        <p:txBody>
          <a:bodyPr anchor="ctr">
            <a:normAutofit/>
          </a:bodyPr>
          <a:lstStyle>
            <a:lvl1pPr marL="0" indent="0" algn="ctr">
              <a:buNone/>
              <a:defRPr sz="3200">
                <a:solidFill>
                  <a:srgbClr val="49648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25115529-4056-8703-ED86-E280E6BC26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869" y="1103682"/>
            <a:ext cx="1161035" cy="456121"/>
          </a:xfrm>
          <a:prstGeom prst="rect">
            <a:avLst/>
          </a:prstGeom>
        </p:spPr>
      </p:pic>
      <p:pic>
        <p:nvPicPr>
          <p:cNvPr id="3" name="Imagem 1">
            <a:extLst>
              <a:ext uri="{FF2B5EF4-FFF2-40B4-BE49-F238E27FC236}">
                <a16:creationId xmlns:a16="http://schemas.microsoft.com/office/drawing/2014/main" id="{E4F90D1F-2CC6-DAEF-4222-DE349F0ABE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03200"/>
            <a:ext cx="1580122" cy="1580122"/>
          </a:xfrm>
          <a:prstGeom prst="rect">
            <a:avLst/>
          </a:prstGeom>
        </p:spPr>
      </p:pic>
    </p:spTree>
    <p:extLst>
      <p:ext uri="{BB962C8B-B14F-4D97-AF65-F5344CB8AC3E}">
        <p14:creationId xmlns:p14="http://schemas.microsoft.com/office/powerpoint/2010/main" val="508234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403" y="5878285"/>
            <a:ext cx="1151259" cy="800875"/>
          </a:xfrm>
          <a:prstGeom prst="rect">
            <a:avLst/>
          </a:prstGeom>
        </p:spPr>
      </p:pic>
      <p:sp>
        <p:nvSpPr>
          <p:cNvPr id="8" name="Espaço Reservado para Texto 2"/>
          <p:cNvSpPr>
            <a:spLocks noGrp="1"/>
          </p:cNvSpPr>
          <p:nvPr>
            <p:ph type="body" idx="1"/>
          </p:nvPr>
        </p:nvSpPr>
        <p:spPr>
          <a:xfrm>
            <a:off x="709127" y="1604865"/>
            <a:ext cx="5094514" cy="3685592"/>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2" name="Picture 1">
            <a:extLst>
              <a:ext uri="{FF2B5EF4-FFF2-40B4-BE49-F238E27FC236}">
                <a16:creationId xmlns:a16="http://schemas.microsoft.com/office/drawing/2014/main" id="{7CC80CAC-2EDC-2610-83D2-0792A11B7E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77" y="667978"/>
            <a:ext cx="840308" cy="330121"/>
          </a:xfrm>
          <a:prstGeom prst="rect">
            <a:avLst/>
          </a:prstGeom>
        </p:spPr>
      </p:pic>
      <p:pic>
        <p:nvPicPr>
          <p:cNvPr id="6" name="Imagem 1">
            <a:extLst>
              <a:ext uri="{FF2B5EF4-FFF2-40B4-BE49-F238E27FC236}">
                <a16:creationId xmlns:a16="http://schemas.microsoft.com/office/drawing/2014/main" id="{60165F02-DA49-9460-9AE5-2E14E7D9D4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57" y="-158138"/>
            <a:ext cx="991177" cy="991177"/>
          </a:xfrm>
          <a:prstGeom prst="rect">
            <a:avLst/>
          </a:prstGeom>
        </p:spPr>
      </p:pic>
    </p:spTree>
    <p:extLst>
      <p:ext uri="{BB962C8B-B14F-4D97-AF65-F5344CB8AC3E}">
        <p14:creationId xmlns:p14="http://schemas.microsoft.com/office/powerpoint/2010/main" val="1003955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709126" y="2071395"/>
            <a:ext cx="6690049" cy="3638940"/>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Tree>
    <p:extLst>
      <p:ext uri="{BB962C8B-B14F-4D97-AF65-F5344CB8AC3E}">
        <p14:creationId xmlns:p14="http://schemas.microsoft.com/office/powerpoint/2010/main" val="3084502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970384" y="819895"/>
            <a:ext cx="5747657"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8" name="Image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0"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56697" y="-36966"/>
            <a:ext cx="856861" cy="856861"/>
          </a:xfrm>
          <a:prstGeom prst="rect">
            <a:avLst/>
          </a:prstGeom>
        </p:spPr>
      </p:pic>
    </p:spTree>
    <p:extLst>
      <p:ext uri="{BB962C8B-B14F-4D97-AF65-F5344CB8AC3E}">
        <p14:creationId xmlns:p14="http://schemas.microsoft.com/office/powerpoint/2010/main" val="3549847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p:cNvSpPr>
            <a:spLocks noGrp="1"/>
          </p:cNvSpPr>
          <p:nvPr>
            <p:ph type="title"/>
          </p:nvPr>
        </p:nvSpPr>
        <p:spPr>
          <a:xfrm>
            <a:off x="1192763" y="1007706"/>
            <a:ext cx="9854682" cy="1065537"/>
          </a:xfrm>
        </p:spPr>
        <p:txBody>
          <a:bodyPr>
            <a:normAutofit/>
          </a:bodyPr>
          <a:lstStyle>
            <a:lvl1pPr>
              <a:defRPr sz="3200">
                <a:solidFill>
                  <a:srgbClr val="496481"/>
                </a:solidFill>
                <a:latin typeface="Montserrat ExtraBold" panose="00000900000000000000" pitchFamily="2" charset="0"/>
              </a:defRPr>
            </a:lvl1pPr>
          </a:lstStyle>
          <a:p>
            <a:r>
              <a:rPr lang="pt-BR"/>
              <a:t>Clique para editar o título mestre</a:t>
            </a:r>
          </a:p>
        </p:txBody>
      </p:sp>
      <p:sp>
        <p:nvSpPr>
          <p:cNvPr id="10" name="Espaço Reservado para Conteúdo 2"/>
          <p:cNvSpPr>
            <a:spLocks noGrp="1"/>
          </p:cNvSpPr>
          <p:nvPr>
            <p:ph idx="1"/>
          </p:nvPr>
        </p:nvSpPr>
        <p:spPr>
          <a:xfrm>
            <a:off x="1192763" y="2388637"/>
            <a:ext cx="9854682" cy="3470985"/>
          </a:xfrm>
        </p:spPr>
        <p:txBody>
          <a:bodyPr>
            <a:normAutofit/>
          </a:bodyPr>
          <a:lstStyle>
            <a:lvl1pPr>
              <a:defRPr sz="2400">
                <a:solidFill>
                  <a:schemeClr val="bg2">
                    <a:lumMod val="25000"/>
                  </a:schemeClr>
                </a:solidFill>
                <a:latin typeface="Montserrat SemiBold" panose="00000700000000000000" pitchFamily="2" charset="0"/>
              </a:defRPr>
            </a:lvl1pPr>
            <a:lvl2pPr>
              <a:defRPr sz="2000">
                <a:solidFill>
                  <a:schemeClr val="bg2">
                    <a:lumMod val="25000"/>
                  </a:schemeClr>
                </a:solidFill>
                <a:latin typeface="Montserrat SemiBold" panose="00000700000000000000" pitchFamily="2" charset="0"/>
              </a:defRPr>
            </a:lvl2pPr>
            <a:lvl3pPr>
              <a:defRPr sz="1800">
                <a:solidFill>
                  <a:schemeClr val="bg2">
                    <a:lumMod val="25000"/>
                  </a:schemeClr>
                </a:solidFill>
                <a:latin typeface="Montserrat SemiBold" panose="00000700000000000000" pitchFamily="2" charset="0"/>
              </a:defRPr>
            </a:lvl3pPr>
            <a:lvl4pPr>
              <a:defRPr sz="1600">
                <a:solidFill>
                  <a:schemeClr val="bg2">
                    <a:lumMod val="25000"/>
                  </a:schemeClr>
                </a:solidFill>
                <a:latin typeface="Montserrat SemiBold" panose="00000700000000000000" pitchFamily="2" charset="0"/>
              </a:defRPr>
            </a:lvl4pPr>
            <a:lvl5pPr>
              <a:defRPr sz="1600">
                <a:solidFill>
                  <a:schemeClr val="bg2">
                    <a:lumMod val="25000"/>
                  </a:schemeClr>
                </a:solidFill>
                <a:latin typeface="Montserrat SemiBold" panose="00000700000000000000" pitchFamily="2" charset="0"/>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31889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8279-A611-459C-C401-E48550D235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AF444-2313-88EC-24AA-AF5BF780D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652EA-1344-B146-9FFC-B189DA2A8957}"/>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262B2B58-3DF0-E7DB-EBAB-088EE2E7E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D0DEF-B17B-9C73-BEBF-11EA7564BFC3}"/>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1343106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970384" y="819895"/>
            <a:ext cx="6158204"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2" name="Imagem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CFA72A03-C940-9562-2790-C4328B350E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515" y="6498885"/>
            <a:ext cx="896870" cy="352342"/>
          </a:xfrm>
          <a:prstGeom prst="rect">
            <a:avLst/>
          </a:prstGeom>
        </p:spPr>
      </p:pic>
      <p:pic>
        <p:nvPicPr>
          <p:cNvPr id="3" name="Imagem 1">
            <a:extLst>
              <a:ext uri="{FF2B5EF4-FFF2-40B4-BE49-F238E27FC236}">
                <a16:creationId xmlns:a16="http://schemas.microsoft.com/office/drawing/2014/main" id="{9C569FF2-EE19-28D5-11A1-29179B4BAB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355" y="5516880"/>
            <a:ext cx="1212426" cy="1212426"/>
          </a:xfrm>
          <a:prstGeom prst="rect">
            <a:avLst/>
          </a:prstGeom>
        </p:spPr>
      </p:pic>
    </p:spTree>
    <p:extLst>
      <p:ext uri="{BB962C8B-B14F-4D97-AF65-F5344CB8AC3E}">
        <p14:creationId xmlns:p14="http://schemas.microsoft.com/office/powerpoint/2010/main" val="3432293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5896947" y="1295756"/>
            <a:ext cx="4618653" cy="4088007"/>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A122EDFE-F8E4-03CB-BB4D-01EF942461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4892" y="1205282"/>
            <a:ext cx="1161035" cy="456121"/>
          </a:xfrm>
          <a:prstGeom prst="rect">
            <a:avLst/>
          </a:prstGeom>
        </p:spPr>
      </p:pic>
      <p:pic>
        <p:nvPicPr>
          <p:cNvPr id="3" name="Imagem 1">
            <a:extLst>
              <a:ext uri="{FF2B5EF4-FFF2-40B4-BE49-F238E27FC236}">
                <a16:creationId xmlns:a16="http://schemas.microsoft.com/office/drawing/2014/main" id="{BEEAFAFA-8877-5374-2730-E98C6E044B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023" y="-101600"/>
            <a:ext cx="1580122" cy="1580122"/>
          </a:xfrm>
          <a:prstGeom prst="rect">
            <a:avLst/>
          </a:prstGeom>
        </p:spPr>
      </p:pic>
    </p:spTree>
    <p:extLst>
      <p:ext uri="{BB962C8B-B14F-4D97-AF65-F5344CB8AC3E}">
        <p14:creationId xmlns:p14="http://schemas.microsoft.com/office/powerpoint/2010/main" val="2514055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5896947" y="1295756"/>
            <a:ext cx="4618653" cy="4088007"/>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81239CA7-EC2B-7BE7-2E8B-816E41B927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514" y="1164642"/>
            <a:ext cx="1161035" cy="456121"/>
          </a:xfrm>
          <a:prstGeom prst="rect">
            <a:avLst/>
          </a:prstGeom>
        </p:spPr>
      </p:pic>
      <p:pic>
        <p:nvPicPr>
          <p:cNvPr id="3" name="Imagem 1">
            <a:extLst>
              <a:ext uri="{FF2B5EF4-FFF2-40B4-BE49-F238E27FC236}">
                <a16:creationId xmlns:a16="http://schemas.microsoft.com/office/drawing/2014/main" id="{03A1F12C-F7AD-A0AA-2223-B6E654F3D39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355" y="-142240"/>
            <a:ext cx="1580122" cy="1580122"/>
          </a:xfrm>
          <a:prstGeom prst="rect">
            <a:avLst/>
          </a:prstGeom>
        </p:spPr>
      </p:pic>
    </p:spTree>
    <p:extLst>
      <p:ext uri="{BB962C8B-B14F-4D97-AF65-F5344CB8AC3E}">
        <p14:creationId xmlns:p14="http://schemas.microsoft.com/office/powerpoint/2010/main" val="4091754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709126" y="2071395"/>
            <a:ext cx="6690049" cy="3564295"/>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39DD02AD-C377-103C-C541-D6DCC5FB4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95" y="6411418"/>
            <a:ext cx="891686" cy="350305"/>
          </a:xfrm>
          <a:prstGeom prst="rect">
            <a:avLst/>
          </a:prstGeom>
        </p:spPr>
      </p:pic>
      <p:pic>
        <p:nvPicPr>
          <p:cNvPr id="3" name="Imagem 1">
            <a:extLst>
              <a:ext uri="{FF2B5EF4-FFF2-40B4-BE49-F238E27FC236}">
                <a16:creationId xmlns:a16="http://schemas.microsoft.com/office/drawing/2014/main" id="{383421FC-591A-981A-F869-85350DC5F4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875" y="5556606"/>
            <a:ext cx="1042556" cy="1042556"/>
          </a:xfrm>
          <a:prstGeom prst="rect">
            <a:avLst/>
          </a:prstGeom>
        </p:spPr>
      </p:pic>
    </p:spTree>
    <p:extLst>
      <p:ext uri="{BB962C8B-B14F-4D97-AF65-F5344CB8AC3E}">
        <p14:creationId xmlns:p14="http://schemas.microsoft.com/office/powerpoint/2010/main" val="2774513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Texto 2"/>
          <p:cNvSpPr>
            <a:spLocks noGrp="1"/>
          </p:cNvSpPr>
          <p:nvPr>
            <p:ph type="body" idx="1"/>
          </p:nvPr>
        </p:nvSpPr>
        <p:spPr>
          <a:xfrm>
            <a:off x="970384" y="819894"/>
            <a:ext cx="6158204" cy="5207681"/>
          </a:xfrm>
        </p:spPr>
        <p:txBody>
          <a:bodyPr anchor="ctr">
            <a:normAutofit/>
          </a:bodyPr>
          <a:lstStyle>
            <a:lvl1pPr marL="0" indent="0">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Tree>
    <p:extLst>
      <p:ext uri="{BB962C8B-B14F-4D97-AF65-F5344CB8AC3E}">
        <p14:creationId xmlns:p14="http://schemas.microsoft.com/office/powerpoint/2010/main" val="3213819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Texto 2"/>
          <p:cNvSpPr>
            <a:spLocks noGrp="1"/>
          </p:cNvSpPr>
          <p:nvPr>
            <p:ph type="body" idx="1"/>
          </p:nvPr>
        </p:nvSpPr>
        <p:spPr>
          <a:xfrm>
            <a:off x="6484775" y="819894"/>
            <a:ext cx="4814595" cy="5207681"/>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Tree>
    <p:extLst>
      <p:ext uri="{BB962C8B-B14F-4D97-AF65-F5344CB8AC3E}">
        <p14:creationId xmlns:p14="http://schemas.microsoft.com/office/powerpoint/2010/main" val="1940784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1540662" y="1389062"/>
            <a:ext cx="5046750" cy="4088007"/>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9"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21638" y="6278722"/>
            <a:ext cx="908394" cy="356869"/>
          </a:xfrm>
          <a:prstGeom prst="rect">
            <a:avLst/>
          </a:prstGeom>
        </p:spPr>
      </p:pic>
      <p:pic>
        <p:nvPicPr>
          <p:cNvPr id="12"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00515" y="5927713"/>
            <a:ext cx="856861" cy="856861"/>
          </a:xfrm>
          <a:prstGeom prst="rect">
            <a:avLst/>
          </a:prstGeom>
        </p:spPr>
      </p:pic>
    </p:spTree>
    <p:extLst>
      <p:ext uri="{BB962C8B-B14F-4D97-AF65-F5344CB8AC3E}">
        <p14:creationId xmlns:p14="http://schemas.microsoft.com/office/powerpoint/2010/main" val="2006188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1DED565-D987-4720-8071-5BDE4BA2E49C}" type="datetimeFigureOut">
              <a:rPr lang="pt-BR" smtClean="0"/>
              <a:t>29/01/2024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2020810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71DED565-D987-4720-8071-5BDE4BA2E49C}" type="datetimeFigureOut">
              <a:rPr lang="pt-BR" smtClean="0"/>
              <a:t>29/01/2024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2111795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1DED565-D987-4720-8071-5BDE4BA2E49C}" type="datetimeFigureOut">
              <a:rPr lang="pt-BR" smtClean="0"/>
              <a:t>29/01/2024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383827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8056-6E3D-B411-4A95-74282D1E1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7555C-91FD-DA98-4646-8415C6A9B0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A67C6-A9EC-D422-E5C5-82BCBC562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37189-9158-E987-66F6-6650EE3F5404}"/>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6" name="Footer Placeholder 5">
            <a:extLst>
              <a:ext uri="{FF2B5EF4-FFF2-40B4-BE49-F238E27FC236}">
                <a16:creationId xmlns:a16="http://schemas.microsoft.com/office/drawing/2014/main" id="{638CB870-A331-41B5-9AD7-2FDC86203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43026-86EE-8F0B-378F-66261F2EEB01}"/>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874771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1DED565-D987-4720-8071-5BDE4BA2E49C}" type="datetimeFigureOut">
              <a:rPr lang="pt-BR" smtClean="0"/>
              <a:t>29/01/2024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578529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1DED565-D987-4720-8071-5BDE4BA2E49C}" type="datetimeFigureOut">
              <a:rPr lang="pt-BR" smtClean="0"/>
              <a:t>29/01/2024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618953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1DED565-D987-4720-8071-5BDE4BA2E49C}" type="datetimeFigureOut">
              <a:rPr lang="pt-BR" smtClean="0"/>
              <a:t>29/01/2024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1311338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71DED565-D987-4720-8071-5BDE4BA2E49C}" type="datetimeFigureOut">
              <a:rPr lang="pt-BR" smtClean="0"/>
              <a:t>29/01/2024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4218747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71DED565-D987-4720-8071-5BDE4BA2E49C}" type="datetimeFigureOut">
              <a:rPr lang="pt-BR" smtClean="0"/>
              <a:t>29/01/2024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003621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1DED565-D987-4720-8071-5BDE4BA2E49C}" type="datetimeFigureOut">
              <a:rPr lang="pt-BR" smtClean="0"/>
              <a:t>29/01/2024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262111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1DED565-D987-4720-8071-5BDE4BA2E49C}" type="datetimeFigureOut">
              <a:rPr lang="pt-BR" smtClean="0"/>
              <a:t>29/01/2024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906178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8F50-E52D-2277-9E7A-E395B5B20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466E0B-EF93-9BDC-8AFD-3D48FD5AE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39B926-F36E-098C-C172-591DB0975C4A}"/>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65214882-7AF5-079D-C339-CCA53D149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1D88-9796-AE87-AA68-172368AE65E6}"/>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141408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B886-2E46-3DEC-8C30-2B092F7BBE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18EA6F-9E10-7E29-7CF0-329FFDC47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D4DC71-35EE-4D9A-8F31-0340E9E8A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FD074D-1095-AA0E-BC11-BBE6218FD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C9310-6CCC-5FE1-3889-74F9FC5673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0AF719-9F24-0D05-DD22-8729DB3AC6A7}"/>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8" name="Footer Placeholder 7">
            <a:extLst>
              <a:ext uri="{FF2B5EF4-FFF2-40B4-BE49-F238E27FC236}">
                <a16:creationId xmlns:a16="http://schemas.microsoft.com/office/drawing/2014/main" id="{52DA2B3C-028D-75B5-F7AE-F5ADEFCCB5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F979F8-CF37-0B3F-04F0-0F6BAAD0F1A0}"/>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67353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CCE1-C443-2697-3587-D0413E94B2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EBC20-71F4-64BC-469A-DC808FE867B9}"/>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4" name="Footer Placeholder 3">
            <a:extLst>
              <a:ext uri="{FF2B5EF4-FFF2-40B4-BE49-F238E27FC236}">
                <a16:creationId xmlns:a16="http://schemas.microsoft.com/office/drawing/2014/main" id="{DA18F80B-9DD4-213B-4736-9CC3AB5363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F5ECFA-E3E3-2B14-11AB-C3D0ADB9FCFF}"/>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422890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148DE-8207-7C9A-FA66-DFF28A7F43DF}"/>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3" name="Footer Placeholder 2">
            <a:extLst>
              <a:ext uri="{FF2B5EF4-FFF2-40B4-BE49-F238E27FC236}">
                <a16:creationId xmlns:a16="http://schemas.microsoft.com/office/drawing/2014/main" id="{5044434C-6A9F-A353-4B66-51A6CAFB57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A3231-3E5C-7AE4-9469-AF9361C454B3}"/>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706697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15AE-B85D-8016-AF0A-A81E2B37A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8D7F58-69F5-4A3E-D229-4AA510171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4B370-C9BD-4E4C-EFF7-FE59826EC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D13F7-89A9-EDCD-5833-FABD38032583}"/>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6" name="Footer Placeholder 5">
            <a:extLst>
              <a:ext uri="{FF2B5EF4-FFF2-40B4-BE49-F238E27FC236}">
                <a16:creationId xmlns:a16="http://schemas.microsoft.com/office/drawing/2014/main" id="{6080C974-FA11-45DC-4E71-8953B382F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56B6C-390E-893C-8E27-1FFADABB3E9D}"/>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371529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0E0E-B9E2-4C18-D6FE-6800242A3C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8B4468-4789-07C3-A242-90C44A1B4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F53297-C256-8A84-8971-C3F15ED4A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E59EC-3619-C990-BB54-02B5609B7400}"/>
              </a:ext>
            </a:extLst>
          </p:cNvPr>
          <p:cNvSpPr>
            <a:spLocks noGrp="1"/>
          </p:cNvSpPr>
          <p:nvPr>
            <p:ph type="dt" sz="half" idx="10"/>
          </p:nvPr>
        </p:nvSpPr>
        <p:spPr/>
        <p:txBody>
          <a:bodyPr/>
          <a:lstStyle/>
          <a:p>
            <a:fld id="{8C4EA971-4F73-9945-954F-8319149CD4E3}" type="datetimeFigureOut">
              <a:rPr lang="en-US" smtClean="0"/>
              <a:t>1/29/24</a:t>
            </a:fld>
            <a:endParaRPr lang="en-US"/>
          </a:p>
        </p:txBody>
      </p:sp>
      <p:sp>
        <p:nvSpPr>
          <p:cNvPr id="6" name="Footer Placeholder 5">
            <a:extLst>
              <a:ext uri="{FF2B5EF4-FFF2-40B4-BE49-F238E27FC236}">
                <a16:creationId xmlns:a16="http://schemas.microsoft.com/office/drawing/2014/main" id="{3C957B45-CC8E-F27D-7FD1-47DF6E537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4D8BD-12D1-586F-F896-9D487D8B1C5C}"/>
              </a:ext>
            </a:extLst>
          </p:cNvPr>
          <p:cNvSpPr>
            <a:spLocks noGrp="1"/>
          </p:cNvSpPr>
          <p:nvPr>
            <p:ph type="sldNum" sz="quarter" idx="12"/>
          </p:nvPr>
        </p:nvSpPr>
        <p:spPr/>
        <p:txBody>
          <a:bodyPr/>
          <a:lstStyle/>
          <a:p>
            <a:fld id="{CB2078AD-6EBD-BC47-8CC1-1B9533163B3D}" type="slidenum">
              <a:rPr lang="en-US" smtClean="0"/>
              <a:t>‹#›</a:t>
            </a:fld>
            <a:endParaRPr lang="en-US"/>
          </a:p>
        </p:txBody>
      </p:sp>
    </p:spTree>
    <p:extLst>
      <p:ext uri="{BB962C8B-B14F-4D97-AF65-F5344CB8AC3E}">
        <p14:creationId xmlns:p14="http://schemas.microsoft.com/office/powerpoint/2010/main" val="242420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EF3BCE-5F92-1238-DE76-770F55830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6C0B0B-1CE4-9D94-AEE6-B16C8FB6F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D0A93-244B-0F04-1DDA-269F29E3F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A971-4F73-9945-954F-8319149CD4E3}" type="datetimeFigureOut">
              <a:rPr lang="en-US" smtClean="0"/>
              <a:t>1/29/24</a:t>
            </a:fld>
            <a:endParaRPr lang="en-US"/>
          </a:p>
        </p:txBody>
      </p:sp>
      <p:sp>
        <p:nvSpPr>
          <p:cNvPr id="5" name="Footer Placeholder 4">
            <a:extLst>
              <a:ext uri="{FF2B5EF4-FFF2-40B4-BE49-F238E27FC236}">
                <a16:creationId xmlns:a16="http://schemas.microsoft.com/office/drawing/2014/main" id="{C0085440-80BE-1E3D-6A67-D0E8946BDE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944BE3-7504-4305-B15A-7B9FCA062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078AD-6EBD-BC47-8CC1-1B9533163B3D}" type="slidenum">
              <a:rPr lang="en-US" smtClean="0"/>
              <a:t>‹#›</a:t>
            </a:fld>
            <a:endParaRPr lang="en-US"/>
          </a:p>
        </p:txBody>
      </p:sp>
    </p:spTree>
    <p:extLst>
      <p:ext uri="{BB962C8B-B14F-4D97-AF65-F5344CB8AC3E}">
        <p14:creationId xmlns:p14="http://schemas.microsoft.com/office/powerpoint/2010/main" val="330946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ED565-D987-4720-8071-5BDE4BA2E49C}" type="datetimeFigureOut">
              <a:rPr lang="pt-BR" smtClean="0"/>
              <a:t>29/01/2024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22486-DCBA-4A8E-9548-F3E79BA18ADC}" type="slidenum">
              <a:rPr lang="pt-BR" smtClean="0"/>
              <a:t>‹#›</a:t>
            </a:fld>
            <a:endParaRPr lang="pt-BR"/>
          </a:p>
        </p:txBody>
      </p:sp>
    </p:spTree>
    <p:extLst>
      <p:ext uri="{BB962C8B-B14F-4D97-AF65-F5344CB8AC3E}">
        <p14:creationId xmlns:p14="http://schemas.microsoft.com/office/powerpoint/2010/main" val="228849630"/>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 id="2147484231" r:id="rId16"/>
    <p:sldLayoutId id="2147484232" r:id="rId17"/>
    <p:sldLayoutId id="2147484233" r:id="rId18"/>
    <p:sldLayoutId id="2147484234" r:id="rId19"/>
    <p:sldLayoutId id="2147484235" r:id="rId20"/>
    <p:sldLayoutId id="2147484236" r:id="rId21"/>
    <p:sldLayoutId id="2147484237" r:id="rId22"/>
    <p:sldLayoutId id="2147484238" r:id="rId23"/>
    <p:sldLayoutId id="2147484239" r:id="rId24"/>
    <p:sldLayoutId id="2147484240" r:id="rId25"/>
    <p:sldLayoutId id="2147484241" r:id="rId26"/>
    <p:sldLayoutId id="2147484242" r:id="rId27"/>
    <p:sldLayoutId id="2147484243" r:id="rId28"/>
    <p:sldLayoutId id="2147484244" r:id="rId29"/>
    <p:sldLayoutId id="2147484245" r:id="rId30"/>
    <p:sldLayoutId id="2147484246" r:id="rId31"/>
    <p:sldLayoutId id="2147484247" r:id="rId32"/>
    <p:sldLayoutId id="2147484248" r:id="rId33"/>
    <p:sldLayoutId id="2147484249" r:id="rId34"/>
    <p:sldLayoutId id="2147484250" r:id="rId35"/>
    <p:sldLayoutId id="214748425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9.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9.png"/><Relationship Id="rId7" Type="http://schemas.openxmlformats.org/officeDocument/2006/relationships/image" Target="../media/image52.png"/><Relationship Id="rId12"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3.wdp"/><Relationship Id="rId4" Type="http://schemas.openxmlformats.org/officeDocument/2006/relationships/image" Target="../media/image50.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microsoft.com/office/2007/relationships/hdphoto" Target="../media/hdphoto2.wdp"/><Relationship Id="rId12"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8.pn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51.png"/><Relationship Id="rId9" Type="http://schemas.microsoft.com/office/2007/relationships/hdphoto" Target="../media/hdphoto4.wdp"/></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9.png"/><Relationship Id="rId7" Type="http://schemas.microsoft.com/office/2007/relationships/hdphoto" Target="../media/hdphoto4.wdp"/><Relationship Id="rId12"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54.pn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53.png"/><Relationship Id="rId4" Type="http://schemas.openxmlformats.org/officeDocument/2006/relationships/image" Target="../media/image52.png"/><Relationship Id="rId9" Type="http://schemas.microsoft.com/office/2007/relationships/hdphoto" Target="../media/hdphoto5.wdp"/></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microsoft.com/office/2007/relationships/hdphoto" Target="../media/hdphoto5.wdp"/><Relationship Id="rId12" Type="http://schemas.openxmlformats.org/officeDocument/2006/relationships/image" Target="../media/image64.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58.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51.png"/><Relationship Id="rId4" Type="http://schemas.openxmlformats.org/officeDocument/2006/relationships/image" Target="../media/image54.png"/><Relationship Id="rId9" Type="http://schemas.microsoft.com/office/2007/relationships/hdphoto" Target="../media/hdphoto3.wdp"/></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microsoft.com/office/2007/relationships/hdphoto" Target="../media/hdphoto3.wdp"/><Relationship Id="rId12"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53.png"/><Relationship Id="rId11" Type="http://schemas.microsoft.com/office/2007/relationships/hdphoto" Target="../media/hdphoto7.wdp"/><Relationship Id="rId5" Type="http://schemas.microsoft.com/office/2007/relationships/hdphoto" Target="../media/hdphoto5.wdp"/><Relationship Id="rId10" Type="http://schemas.openxmlformats.org/officeDocument/2006/relationships/image" Target="../media/image52.png"/><Relationship Id="rId4" Type="http://schemas.openxmlformats.org/officeDocument/2006/relationships/image" Target="../media/image58.png"/><Relationship Id="rId9" Type="http://schemas.microsoft.com/office/2007/relationships/hdphoto" Target="../media/hdphoto6.wdp"/></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0.png"/><Relationship Id="rId10" Type="http://schemas.openxmlformats.org/officeDocument/2006/relationships/image" Target="../media/image34.png"/><Relationship Id="rId4" Type="http://schemas.openxmlformats.org/officeDocument/2006/relationships/image" Target="../media/image71.png"/><Relationship Id="rId9" Type="http://schemas.openxmlformats.org/officeDocument/2006/relationships/image" Target="../media/image67.png"/></Relationships>
</file>

<file path=ppt/slides/_rels/slide7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34.pn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34.png"/></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1.jp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5.jpg"/></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6.jpg"/><Relationship Id="rId4" Type="http://schemas.openxmlformats.org/officeDocument/2006/relationships/image" Target="../media/image85.jpg"/></Relationships>
</file>

<file path=ppt/slides/_rels/slide9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38.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6EA54B-870C-A080-E43B-C33D7CA81D2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1C0C959-54B4-ED99-ED9F-CB0FF6CCE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298DB71-83D1-32DB-54A3-B7910D59E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F46B5C-53F6-8548-ECA4-0EA38CD9BD3E}"/>
              </a:ext>
            </a:extLst>
          </p:cNvPr>
          <p:cNvPicPr>
            <a:picLocks noChangeAspect="1"/>
          </p:cNvPicPr>
          <p:nvPr/>
        </p:nvPicPr>
        <p:blipFill>
          <a:blip r:embed="rId2"/>
          <a:srcRect/>
          <a:stretch/>
        </p:blipFill>
        <p:spPr>
          <a:xfrm>
            <a:off x="2419350" y="-247650"/>
            <a:ext cx="7353300" cy="7353300"/>
          </a:xfrm>
          <a:prstGeom prst="rect">
            <a:avLst/>
          </a:prstGeom>
        </p:spPr>
      </p:pic>
    </p:spTree>
    <p:extLst>
      <p:ext uri="{BB962C8B-B14F-4D97-AF65-F5344CB8AC3E}">
        <p14:creationId xmlns:p14="http://schemas.microsoft.com/office/powerpoint/2010/main" val="1534151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5221" y="667662"/>
            <a:ext cx="5191646" cy="554445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49584" y="945876"/>
            <a:ext cx="4822919" cy="4524315"/>
          </a:xfrm>
          <a:prstGeom prst="rect">
            <a:avLst/>
          </a:prstGeom>
          <a:noFill/>
        </p:spPr>
        <p:txBody>
          <a:bodyPr wrap="square" rtlCol="0">
            <a:spAutoFit/>
          </a:bodyPr>
          <a:lstStyle/>
          <a:p>
            <a:r>
              <a:rPr lang="en-US" sz="3200" dirty="0">
                <a:latin typeface="Myriad Pro" panose="020B0503030403020204" pitchFamily="34" charset="0"/>
              </a:rPr>
              <a:t>“When the board devotes its first interests and highest energies to </a:t>
            </a:r>
            <a:r>
              <a:rPr lang="en-US" sz="3200" b="1" dirty="0">
                <a:latin typeface="Myriad Pro" panose="020B0503030403020204" pitchFamily="34" charset="0"/>
              </a:rPr>
              <a:t>involving every member in proclaiming the good news and making disciples</a:t>
            </a:r>
            <a:r>
              <a:rPr lang="en-US" sz="3200" dirty="0">
                <a:latin typeface="Myriad Pro" panose="020B0503030403020204" pitchFamily="34" charset="0"/>
              </a:rPr>
              <a:t>, most problems are alleviated or prevented…” (p. 135).</a:t>
            </a:r>
          </a:p>
        </p:txBody>
      </p:sp>
      <p:pic>
        <p:nvPicPr>
          <p:cNvPr id="4" name="Picture 3">
            <a:extLst>
              <a:ext uri="{FF2B5EF4-FFF2-40B4-BE49-F238E27FC236}">
                <a16:creationId xmlns:a16="http://schemas.microsoft.com/office/drawing/2014/main" id="{37DE7466-8CA8-20D3-2877-D0EC4CA88A15}"/>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3605066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r="32605" b="1"/>
          <a:stretch/>
        </p:blipFill>
        <p:spPr>
          <a:xfrm>
            <a:off x="194948" y="173518"/>
            <a:ext cx="7803277"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1648597" y="2704823"/>
            <a:ext cx="47067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What </a:t>
            </a:r>
            <a:r>
              <a:rPr kumimoji="0" lang="en-US" sz="4400" b="1" i="0" u="none" strike="noStrike" kern="1200" cap="none" spc="0" normalizeH="0" baseline="0" noProof="0" dirty="0" err="1">
                <a:ln>
                  <a:noFill/>
                </a:ln>
                <a:solidFill>
                  <a:prstClr val="black"/>
                </a:solidFill>
                <a:effectLst/>
                <a:uLnTx/>
                <a:uFillTx/>
                <a:latin typeface="Myriad Pro Light" panose="020B0503030403020204" pitchFamily="34" charset="0"/>
                <a:ea typeface="+mn-ea"/>
                <a:cs typeface="+mn-cs"/>
              </a:rPr>
              <a:t>doest</a:t>
            </a:r>
            <a:r>
              <a:rPr kumimoji="0" lang="en-US" sz="4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thou here, Elijah?</a:t>
            </a: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WAUKON, IOWA</a:t>
            </a:r>
          </a:p>
        </p:txBody>
      </p:sp>
      <p:pic>
        <p:nvPicPr>
          <p:cNvPr id="2" name="Picture 1">
            <a:extLst>
              <a:ext uri="{FF2B5EF4-FFF2-40B4-BE49-F238E27FC236}">
                <a16:creationId xmlns:a16="http://schemas.microsoft.com/office/drawing/2014/main" id="{D9511285-7AB6-97C0-87AE-E3CA65D48D15}"/>
              </a:ext>
            </a:extLst>
          </p:cNvPr>
          <p:cNvPicPr>
            <a:picLocks noChangeAspect="1"/>
          </p:cNvPicPr>
          <p:nvPr/>
        </p:nvPicPr>
        <p:blipFill>
          <a:blip r:embed="rId3"/>
          <a:srcRect t="273" b="273"/>
          <a:stretch/>
        </p:blipFill>
        <p:spPr>
          <a:xfrm>
            <a:off x="8185614" y="169917"/>
            <a:ext cx="3807644" cy="6516362"/>
          </a:xfrm>
          <a:prstGeom prst="rect">
            <a:avLst/>
          </a:prstGeom>
        </p:spPr>
      </p:pic>
    </p:spTree>
    <p:extLst>
      <p:ext uri="{BB962C8B-B14F-4D97-AF65-F5344CB8AC3E}">
        <p14:creationId xmlns:p14="http://schemas.microsoft.com/office/powerpoint/2010/main" val="34689219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ve with a view of mountains&#10;&#10;Description automatically generated">
            <a:extLst>
              <a:ext uri="{FF2B5EF4-FFF2-40B4-BE49-F238E27FC236}">
                <a16:creationId xmlns:a16="http://schemas.microsoft.com/office/drawing/2014/main" id="{5E96D98A-E5B7-5E9F-7CAD-CF891FD9E294}"/>
              </a:ext>
            </a:extLst>
          </p:cNvPr>
          <p:cNvPicPr>
            <a:picLocks noChangeAspect="1"/>
          </p:cNvPicPr>
          <p:nvPr/>
        </p:nvPicPr>
        <p:blipFill rotWithShape="1">
          <a:blip r:embed="rId2"/>
          <a:srcRect t="9147" b="6630"/>
          <a:stretch/>
        </p:blipFill>
        <p:spPr>
          <a:xfrm>
            <a:off x="1" y="10"/>
            <a:ext cx="12198824" cy="6857990"/>
          </a:xfrm>
          <a:prstGeom prst="rect">
            <a:avLst/>
          </a:prstGeom>
        </p:spPr>
      </p:pic>
    </p:spTree>
    <p:extLst>
      <p:ext uri="{BB962C8B-B14F-4D97-AF65-F5344CB8AC3E}">
        <p14:creationId xmlns:p14="http://schemas.microsoft.com/office/powerpoint/2010/main" val="28898956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E1BEBDB-F4CA-8DCC-4C81-F7FB93F4275B}"/>
              </a:ext>
            </a:extLst>
          </p:cNvPr>
          <p:cNvSpPr txBox="1"/>
          <p:nvPr/>
        </p:nvSpPr>
        <p:spPr>
          <a:xfrm>
            <a:off x="696031" y="1778964"/>
            <a:ext cx="7639935"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East-Central Africa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Euro-Asia Division</a:t>
            </a:r>
            <a:r>
              <a:rPr kumimoji="0" lang="en-US" sz="28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Inter-American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Inter-European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North American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Northern Asia-Pacific Division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South American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South Pacific D</a:t>
            </a:r>
            <a:r>
              <a:rPr kumimoji="0" lang="en-US" sz="2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mn-cs"/>
              </a:rPr>
              <a:t>ivision</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Southern Africa-Indian </a:t>
            </a:r>
            <a:r>
              <a:rPr kumimoji="0" lang="en-US" sz="2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mn-cs"/>
              </a:rPr>
              <a:t>Oce</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an Division</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4" name="TextBox 3">
            <a:extLst>
              <a:ext uri="{FF2B5EF4-FFF2-40B4-BE49-F238E27FC236}">
                <a16:creationId xmlns:a16="http://schemas.microsoft.com/office/drawing/2014/main" id="{56AA680E-C0A7-91AD-8C71-348EAB4646FB}"/>
              </a:ext>
            </a:extLst>
          </p:cNvPr>
          <p:cNvSpPr txBox="1"/>
          <p:nvPr/>
        </p:nvSpPr>
        <p:spPr>
          <a:xfrm>
            <a:off x="1966912" y="346725"/>
            <a:ext cx="82581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CHURCHES AND COMPANIES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(as of December 31, 2022)</a:t>
            </a:r>
          </a:p>
        </p:txBody>
      </p:sp>
      <p:pic>
        <p:nvPicPr>
          <p:cNvPr id="5" name="Picture 4" descr="A logo of a company&#10;&#10;Description automatically generated">
            <a:extLst>
              <a:ext uri="{FF2B5EF4-FFF2-40B4-BE49-F238E27FC236}">
                <a16:creationId xmlns:a16="http://schemas.microsoft.com/office/drawing/2014/main" id="{EA8B67FE-14F5-FD0D-F1AB-373B291498B4}"/>
              </a:ext>
            </a:extLst>
          </p:cNvPr>
          <p:cNvPicPr>
            <a:picLocks noChangeAspect="1"/>
          </p:cNvPicPr>
          <p:nvPr/>
        </p:nvPicPr>
        <p:blipFill>
          <a:blip r:embed="rId3"/>
          <a:stretch>
            <a:fillRect/>
          </a:stretch>
        </p:blipFill>
        <p:spPr>
          <a:xfrm>
            <a:off x="696031" y="334309"/>
            <a:ext cx="849086" cy="849086"/>
          </a:xfrm>
          <a:prstGeom prst="rect">
            <a:avLst/>
          </a:prstGeom>
        </p:spPr>
      </p:pic>
      <p:sp>
        <p:nvSpPr>
          <p:cNvPr id="6" name="TextBox 5">
            <a:extLst>
              <a:ext uri="{FF2B5EF4-FFF2-40B4-BE49-F238E27FC236}">
                <a16:creationId xmlns:a16="http://schemas.microsoft.com/office/drawing/2014/main" id="{3E9C7852-22F8-117F-C3D3-B1A3D13803D4}"/>
              </a:ext>
            </a:extLst>
          </p:cNvPr>
          <p:cNvSpPr txBox="1"/>
          <p:nvPr/>
        </p:nvSpPr>
        <p:spPr>
          <a:xfrm>
            <a:off x="7101971" y="1755777"/>
            <a:ext cx="2083506" cy="43396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Churches</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19,240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965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15,816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2,510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5,712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860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15,345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2,338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13,908</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BD46F460-858C-CA89-66EB-C879D3E416B9}"/>
              </a:ext>
            </a:extLst>
          </p:cNvPr>
          <p:cNvSpPr txBox="1"/>
          <p:nvPr/>
        </p:nvSpPr>
        <p:spPr>
          <a:xfrm>
            <a:off x="9183334" y="1755777"/>
            <a:ext cx="2083506" cy="43396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Companies</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13,223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608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8,501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540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904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212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14,134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4,238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14,175</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7454060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E1BEBDB-F4CA-8DCC-4C81-F7FB93F4275B}"/>
              </a:ext>
            </a:extLst>
          </p:cNvPr>
          <p:cNvSpPr txBox="1"/>
          <p:nvPr/>
        </p:nvSpPr>
        <p:spPr>
          <a:xfrm>
            <a:off x="696031" y="1778964"/>
            <a:ext cx="763993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Southern Asia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Southern Asia-Pacific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Trans-European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West-Central Africa Division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Chinese Union 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Middle East and North Africa Union 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Ukrainian Union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Israel Field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4" name="TextBox 3">
            <a:extLst>
              <a:ext uri="{FF2B5EF4-FFF2-40B4-BE49-F238E27FC236}">
                <a16:creationId xmlns:a16="http://schemas.microsoft.com/office/drawing/2014/main" id="{56AA680E-C0A7-91AD-8C71-348EAB4646FB}"/>
              </a:ext>
            </a:extLst>
          </p:cNvPr>
          <p:cNvSpPr txBox="1"/>
          <p:nvPr/>
        </p:nvSpPr>
        <p:spPr>
          <a:xfrm>
            <a:off x="1966912" y="346725"/>
            <a:ext cx="82581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CHURCHES AND COMPANIES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(as of December 31, 2022)</a:t>
            </a:r>
          </a:p>
        </p:txBody>
      </p:sp>
      <p:pic>
        <p:nvPicPr>
          <p:cNvPr id="5" name="Picture 4" descr="A logo of a company&#10;&#10;Description automatically generated">
            <a:extLst>
              <a:ext uri="{FF2B5EF4-FFF2-40B4-BE49-F238E27FC236}">
                <a16:creationId xmlns:a16="http://schemas.microsoft.com/office/drawing/2014/main" id="{EA8B67FE-14F5-FD0D-F1AB-373B291498B4}"/>
              </a:ext>
            </a:extLst>
          </p:cNvPr>
          <p:cNvPicPr>
            <a:picLocks noChangeAspect="1"/>
          </p:cNvPicPr>
          <p:nvPr/>
        </p:nvPicPr>
        <p:blipFill>
          <a:blip r:embed="rId3"/>
          <a:stretch>
            <a:fillRect/>
          </a:stretch>
        </p:blipFill>
        <p:spPr>
          <a:xfrm>
            <a:off x="696031" y="334309"/>
            <a:ext cx="849086" cy="849086"/>
          </a:xfrm>
          <a:prstGeom prst="rect">
            <a:avLst/>
          </a:prstGeom>
        </p:spPr>
      </p:pic>
      <p:sp>
        <p:nvSpPr>
          <p:cNvPr id="6" name="TextBox 5">
            <a:extLst>
              <a:ext uri="{FF2B5EF4-FFF2-40B4-BE49-F238E27FC236}">
                <a16:creationId xmlns:a16="http://schemas.microsoft.com/office/drawing/2014/main" id="{3E9C7852-22F8-117F-C3D3-B1A3D13803D4}"/>
              </a:ext>
            </a:extLst>
          </p:cNvPr>
          <p:cNvSpPr txBox="1"/>
          <p:nvPr/>
        </p:nvSpPr>
        <p:spPr>
          <a:xfrm>
            <a:off x="7101971" y="1755777"/>
            <a:ext cx="2083506" cy="43396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Churches</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4,594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8,235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1,182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5,156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1,135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62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738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97,811</a:t>
            </a:r>
            <a:endPar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BD46F460-858C-CA89-66EB-C879D3E416B9}"/>
              </a:ext>
            </a:extLst>
          </p:cNvPr>
          <p:cNvSpPr txBox="1"/>
          <p:nvPr/>
        </p:nvSpPr>
        <p:spPr>
          <a:xfrm>
            <a:off x="9183334" y="1755777"/>
            <a:ext cx="2083506" cy="43396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Companies</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4,807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3,789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217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5,449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2,864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194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73,886</a:t>
            </a:r>
            <a:endPar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2817343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EA00B2C1-FD55-98C0-232E-AB817E304064}"/>
              </a:ext>
            </a:extLst>
          </p:cNvPr>
          <p:cNvSpPr/>
          <p:nvPr/>
        </p:nvSpPr>
        <p:spPr>
          <a:xfrm>
            <a:off x="1237197" y="1203577"/>
            <a:ext cx="9717605" cy="445084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3D33E04-4FF2-C2E5-8338-93A7EAFD242C}"/>
              </a:ext>
            </a:extLst>
          </p:cNvPr>
          <p:cNvSpPr txBox="1"/>
          <p:nvPr/>
        </p:nvSpPr>
        <p:spPr>
          <a:xfrm>
            <a:off x="2036378" y="1720840"/>
            <a:ext cx="8119242"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“We have no time to lose. The end is near. The passage from place to place to spread the truth will soon be hedged with dangers on the right hand and on the left. Everything will be placed to obstruct the way of the Lord's</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11" name="Picture 10" descr="A blue circle with white letters&#10;&#10;Description automatically generated">
            <a:extLst>
              <a:ext uri="{FF2B5EF4-FFF2-40B4-BE49-F238E27FC236}">
                <a16:creationId xmlns:a16="http://schemas.microsoft.com/office/drawing/2014/main" id="{6A7C5BFE-54D8-B708-0963-AE3DB3D24275}"/>
              </a:ext>
            </a:extLst>
          </p:cNvPr>
          <p:cNvPicPr>
            <a:picLocks noChangeAspect="1"/>
          </p:cNvPicPr>
          <p:nvPr/>
        </p:nvPicPr>
        <p:blipFill>
          <a:blip r:embed="rId3"/>
          <a:stretch>
            <a:fillRect/>
          </a:stretch>
        </p:blipFill>
        <p:spPr>
          <a:xfrm>
            <a:off x="688556" y="623560"/>
            <a:ext cx="1097280" cy="1097280"/>
          </a:xfrm>
          <a:prstGeom prst="rect">
            <a:avLst/>
          </a:prstGeom>
        </p:spPr>
      </p:pic>
    </p:spTree>
    <p:extLst>
      <p:ext uri="{BB962C8B-B14F-4D97-AF65-F5344CB8AC3E}">
        <p14:creationId xmlns:p14="http://schemas.microsoft.com/office/powerpoint/2010/main" val="13820780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EA00B2C1-FD55-98C0-232E-AB817E304064}"/>
              </a:ext>
            </a:extLst>
          </p:cNvPr>
          <p:cNvSpPr/>
          <p:nvPr/>
        </p:nvSpPr>
        <p:spPr>
          <a:xfrm>
            <a:off x="1237197" y="1203577"/>
            <a:ext cx="9717605" cy="445084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3D33E04-4FF2-C2E5-8338-93A7EAFD242C}"/>
              </a:ext>
            </a:extLst>
          </p:cNvPr>
          <p:cNvSpPr txBox="1"/>
          <p:nvPr/>
        </p:nvSpPr>
        <p:spPr>
          <a:xfrm>
            <a:off x="2036378" y="1751617"/>
            <a:ext cx="8119242" cy="35086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“messengers, so that they will not be able to do that which it is possible  for them to do now. We must look our work fairly in the face, and advance as fast as possible in aggressive warfare.”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Evangelism,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30</a:t>
            </a:r>
          </a:p>
        </p:txBody>
      </p:sp>
      <p:pic>
        <p:nvPicPr>
          <p:cNvPr id="11" name="Picture 10" descr="A blue circle with white letters&#10;&#10;Description automatically generated">
            <a:extLst>
              <a:ext uri="{FF2B5EF4-FFF2-40B4-BE49-F238E27FC236}">
                <a16:creationId xmlns:a16="http://schemas.microsoft.com/office/drawing/2014/main" id="{6A7C5BFE-54D8-B708-0963-AE3DB3D24275}"/>
              </a:ext>
            </a:extLst>
          </p:cNvPr>
          <p:cNvPicPr>
            <a:picLocks noChangeAspect="1"/>
          </p:cNvPicPr>
          <p:nvPr/>
        </p:nvPicPr>
        <p:blipFill>
          <a:blip r:embed="rId3"/>
          <a:stretch>
            <a:fillRect/>
          </a:stretch>
        </p:blipFill>
        <p:spPr>
          <a:xfrm>
            <a:off x="688556" y="623560"/>
            <a:ext cx="1097280" cy="1097280"/>
          </a:xfrm>
          <a:prstGeom prst="rect">
            <a:avLst/>
          </a:prstGeom>
        </p:spPr>
      </p:pic>
    </p:spTree>
    <p:extLst>
      <p:ext uri="{BB962C8B-B14F-4D97-AF65-F5344CB8AC3E}">
        <p14:creationId xmlns:p14="http://schemas.microsoft.com/office/powerpoint/2010/main" val="4557442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a:blip r:embed="rId2"/>
          <a:srcRect t="17742" b="17742"/>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364767" y="1168715"/>
            <a:ext cx="34493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8.1 Billion</a:t>
            </a:r>
          </a:p>
        </p:txBody>
      </p:sp>
    </p:spTree>
    <p:extLst>
      <p:ext uri="{BB962C8B-B14F-4D97-AF65-F5344CB8AC3E}">
        <p14:creationId xmlns:p14="http://schemas.microsoft.com/office/powerpoint/2010/main" val="12113403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a:blip r:embed="rId2"/>
          <a:srcRect t="17742" b="17742"/>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pic>
        <p:nvPicPr>
          <p:cNvPr id="6" name="Picture 5" descr="A colorful arrows in a spiral&#10;&#10;Description automatically generated with medium confidence">
            <a:extLst>
              <a:ext uri="{FF2B5EF4-FFF2-40B4-BE49-F238E27FC236}">
                <a16:creationId xmlns:a16="http://schemas.microsoft.com/office/drawing/2014/main" id="{E0F1756C-CB74-A06B-187B-72146B3C874E}"/>
              </a:ext>
            </a:extLst>
          </p:cNvPr>
          <p:cNvPicPr>
            <a:picLocks noChangeAspect="1"/>
          </p:cNvPicPr>
          <p:nvPr/>
        </p:nvPicPr>
        <p:blipFill>
          <a:blip r:embed="rId4"/>
          <a:stretch>
            <a:fillRect/>
          </a:stretch>
        </p:blipFill>
        <p:spPr>
          <a:xfrm rot="21330255">
            <a:off x="862602" y="267529"/>
            <a:ext cx="8142941" cy="6107206"/>
          </a:xfrm>
          <a:prstGeom prst="rect">
            <a:avLst/>
          </a:prstGeom>
        </p:spPr>
      </p:pic>
      <p:sp>
        <p:nvSpPr>
          <p:cNvPr id="7" name="TextBox 6">
            <a:extLst>
              <a:ext uri="{FF2B5EF4-FFF2-40B4-BE49-F238E27FC236}">
                <a16:creationId xmlns:a16="http://schemas.microsoft.com/office/drawing/2014/main" id="{92400DD4-C865-415D-C87A-0FB826B74AAE}"/>
              </a:ext>
            </a:extLst>
          </p:cNvPr>
          <p:cNvSpPr txBox="1"/>
          <p:nvPr/>
        </p:nvSpPr>
        <p:spPr>
          <a:xfrm>
            <a:off x="8364767" y="1168715"/>
            <a:ext cx="34493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8.1 Billion</a:t>
            </a:r>
          </a:p>
        </p:txBody>
      </p:sp>
      <p:pic>
        <p:nvPicPr>
          <p:cNvPr id="8" name="Picture 7" descr="A logo with text and circles&#10;&#10;Description automatically generated with medium confidence">
            <a:extLst>
              <a:ext uri="{FF2B5EF4-FFF2-40B4-BE49-F238E27FC236}">
                <a16:creationId xmlns:a16="http://schemas.microsoft.com/office/drawing/2014/main" id="{0C93F251-8BA1-4276-B156-84A4D6CA1311}"/>
              </a:ext>
            </a:extLst>
          </p:cNvPr>
          <p:cNvPicPr>
            <a:picLocks noChangeAspect="1"/>
          </p:cNvPicPr>
          <p:nvPr/>
        </p:nvPicPr>
        <p:blipFill>
          <a:blip r:embed="rId5"/>
          <a:stretch>
            <a:fillRect/>
          </a:stretch>
        </p:blipFill>
        <p:spPr>
          <a:xfrm>
            <a:off x="8628029" y="4095294"/>
            <a:ext cx="3057351" cy="1528676"/>
          </a:xfrm>
          <a:prstGeom prst="rect">
            <a:avLst/>
          </a:prstGeom>
        </p:spPr>
      </p:pic>
    </p:spTree>
    <p:extLst>
      <p:ext uri="{BB962C8B-B14F-4D97-AF65-F5344CB8AC3E}">
        <p14:creationId xmlns:p14="http://schemas.microsoft.com/office/powerpoint/2010/main" val="3305585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5221" y="667662"/>
            <a:ext cx="5191646" cy="554445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49584" y="945876"/>
            <a:ext cx="4822919" cy="4524315"/>
          </a:xfrm>
          <a:prstGeom prst="rect">
            <a:avLst/>
          </a:prstGeom>
          <a:noFill/>
        </p:spPr>
        <p:txBody>
          <a:bodyPr wrap="square" rtlCol="0">
            <a:spAutoFit/>
          </a:bodyPr>
          <a:lstStyle/>
          <a:p>
            <a:r>
              <a:rPr lang="en-US" sz="3200" dirty="0">
                <a:latin typeface="Myriad Pro" panose="020B0503030403020204" pitchFamily="34" charset="0"/>
              </a:rPr>
              <a:t>“Its chief concern [church board] is having </a:t>
            </a:r>
            <a:r>
              <a:rPr lang="en-US" sz="3200" b="1" dirty="0">
                <a:latin typeface="Myriad Pro" panose="020B0503030403020204" pitchFamily="34" charset="0"/>
              </a:rPr>
              <a:t>an active discipleship plan</a:t>
            </a:r>
            <a:r>
              <a:rPr lang="en-US" sz="3200" dirty="0">
                <a:latin typeface="Myriad Pro" panose="020B0503030403020204" pitchFamily="34" charset="0"/>
              </a:rPr>
              <a:t> in place, which includes both the spiritual nurture of the church and the work of planning and fostering evangelism” </a:t>
            </a:r>
          </a:p>
          <a:p>
            <a:r>
              <a:rPr lang="en-US" sz="3200" dirty="0">
                <a:latin typeface="Myriad Pro" panose="020B0503030403020204" pitchFamily="34" charset="0"/>
              </a:rPr>
              <a:t>(p. 134-135).</a:t>
            </a:r>
          </a:p>
        </p:txBody>
      </p:sp>
      <p:pic>
        <p:nvPicPr>
          <p:cNvPr id="7" name="Picture 6">
            <a:extLst>
              <a:ext uri="{FF2B5EF4-FFF2-40B4-BE49-F238E27FC236}">
                <a16:creationId xmlns:a16="http://schemas.microsoft.com/office/drawing/2014/main" id="{04320527-E12A-CE63-CC76-5D902B5BD68E}"/>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326290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5221" y="667662"/>
            <a:ext cx="5191646" cy="554445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49584" y="945876"/>
            <a:ext cx="4822919" cy="5016758"/>
          </a:xfrm>
          <a:prstGeom prst="rect">
            <a:avLst/>
          </a:prstGeom>
          <a:noFill/>
        </p:spPr>
        <p:txBody>
          <a:bodyPr wrap="square" rtlCol="0">
            <a:spAutoFit/>
          </a:bodyPr>
          <a:lstStyle/>
          <a:p>
            <a:r>
              <a:rPr lang="en-US" sz="3200" dirty="0">
                <a:latin typeface="Myriad Pro" panose="020B0503030403020204" pitchFamily="34" charset="0"/>
              </a:rPr>
              <a:t>“The board is responsible to: 1. Ensure that there is </a:t>
            </a:r>
            <a:r>
              <a:rPr lang="en-US" sz="3200" b="1" dirty="0">
                <a:latin typeface="Myriad Pro" panose="020B0503030403020204" pitchFamily="34" charset="0"/>
              </a:rPr>
              <a:t>an active, ongoing discipleship plan </a:t>
            </a:r>
            <a:r>
              <a:rPr lang="en-US" sz="3200" dirty="0">
                <a:latin typeface="Myriad Pro" panose="020B0503030403020204" pitchFamily="34" charset="0"/>
              </a:rPr>
              <a:t>in place, which includes both spiritual nurture and outreach ministries. This is the most important item for the board’s attention” (p. 137).</a:t>
            </a:r>
          </a:p>
        </p:txBody>
      </p:sp>
      <p:pic>
        <p:nvPicPr>
          <p:cNvPr id="7" name="Picture 6">
            <a:extLst>
              <a:ext uri="{FF2B5EF4-FFF2-40B4-BE49-F238E27FC236}">
                <a16:creationId xmlns:a16="http://schemas.microsoft.com/office/drawing/2014/main" id="{525B20BC-7DB7-AE6C-F156-2F7644200A43}"/>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3473616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4405" y="1959429"/>
            <a:ext cx="5191646" cy="4366621"/>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30203" y="2126802"/>
            <a:ext cx="4860050" cy="1077218"/>
          </a:xfrm>
          <a:prstGeom prst="rect">
            <a:avLst/>
          </a:prstGeom>
          <a:noFill/>
        </p:spPr>
        <p:txBody>
          <a:bodyPr wrap="square" rtlCol="0">
            <a:spAutoFit/>
          </a:bodyPr>
          <a:lstStyle/>
          <a:p>
            <a:pPr marL="514350" indent="-514350">
              <a:buFont typeface="Arial" panose="020B0604020202020204" pitchFamily="34" charset="0"/>
              <a:buChar char="•"/>
            </a:pPr>
            <a:r>
              <a:rPr lang="en-US" sz="3200" dirty="0">
                <a:latin typeface="Myriad Pro" panose="020B0503030403020204" pitchFamily="34" charset="0"/>
              </a:rPr>
              <a:t>A single plan</a:t>
            </a:r>
          </a:p>
          <a:p>
            <a:pPr marL="514350" indent="-514350">
              <a:buFont typeface="Arial" panose="020B0604020202020204" pitchFamily="34" charset="0"/>
              <a:buChar char="•"/>
            </a:pPr>
            <a:endParaRPr lang="en-US" sz="3200" dirty="0">
              <a:latin typeface="Myriad Pro" panose="020B0503030403020204" pitchFamily="34" charset="0"/>
            </a:endParaRPr>
          </a:p>
        </p:txBody>
      </p:sp>
      <p:sp>
        <p:nvSpPr>
          <p:cNvPr id="6" name="TextBox 5">
            <a:extLst>
              <a:ext uri="{FF2B5EF4-FFF2-40B4-BE49-F238E27FC236}">
                <a16:creationId xmlns:a16="http://schemas.microsoft.com/office/drawing/2014/main" id="{194B307E-55F0-6B6C-368A-A509EC85B7BC}"/>
              </a:ext>
            </a:extLst>
          </p:cNvPr>
          <p:cNvSpPr txBox="1"/>
          <p:nvPr/>
        </p:nvSpPr>
        <p:spPr>
          <a:xfrm>
            <a:off x="5449988" y="531950"/>
            <a:ext cx="58204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DISCIPLESHIP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134-135, 137)</a:t>
            </a:r>
            <a:endParaRPr kumimoji="0" lang="en-US" sz="36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8" name="Picture 7">
            <a:extLst>
              <a:ext uri="{FF2B5EF4-FFF2-40B4-BE49-F238E27FC236}">
                <a16:creationId xmlns:a16="http://schemas.microsoft.com/office/drawing/2014/main" id="{1BA7729F-7AFB-553F-A970-D101FECCDD9C}"/>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282915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4405" y="1959429"/>
            <a:ext cx="5191646" cy="4366621"/>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30203" y="2126802"/>
            <a:ext cx="4860050" cy="1569660"/>
          </a:xfrm>
          <a:prstGeom prst="rect">
            <a:avLst/>
          </a:prstGeom>
          <a:noFill/>
        </p:spPr>
        <p:txBody>
          <a:bodyPr wrap="square" rtlCol="0">
            <a:spAutoFit/>
          </a:bodyPr>
          <a:lstStyle/>
          <a:p>
            <a:pPr marL="514350" indent="-514350">
              <a:buFont typeface="Arial" panose="020B0604020202020204" pitchFamily="34" charset="0"/>
              <a:buChar char="•"/>
            </a:pPr>
            <a:r>
              <a:rPr lang="en-US" sz="3200" dirty="0">
                <a:latin typeface="Myriad Pro" panose="020B0503030403020204" pitchFamily="34" charset="0"/>
              </a:rPr>
              <a:t>A single plan</a:t>
            </a:r>
          </a:p>
          <a:p>
            <a:pPr marL="514350" indent="-514350">
              <a:buFont typeface="Arial" panose="020B0604020202020204" pitchFamily="34" charset="0"/>
              <a:buChar char="•"/>
            </a:pPr>
            <a:r>
              <a:rPr lang="en-US" sz="3200" dirty="0">
                <a:latin typeface="Myriad Pro" panose="020B0503030403020204" pitchFamily="34" charset="0"/>
              </a:rPr>
              <a:t>Active and ongoing</a:t>
            </a:r>
          </a:p>
          <a:p>
            <a:pPr marL="514350" indent="-514350">
              <a:buFont typeface="Arial" panose="020B0604020202020204" pitchFamily="34" charset="0"/>
              <a:buChar char="•"/>
            </a:pPr>
            <a:endParaRPr lang="en-US" sz="3200" dirty="0">
              <a:latin typeface="Myriad Pro" panose="020B0503030403020204" pitchFamily="34" charset="0"/>
            </a:endParaRPr>
          </a:p>
        </p:txBody>
      </p:sp>
      <p:sp>
        <p:nvSpPr>
          <p:cNvPr id="6" name="TextBox 5">
            <a:extLst>
              <a:ext uri="{FF2B5EF4-FFF2-40B4-BE49-F238E27FC236}">
                <a16:creationId xmlns:a16="http://schemas.microsoft.com/office/drawing/2014/main" id="{194B307E-55F0-6B6C-368A-A509EC85B7BC}"/>
              </a:ext>
            </a:extLst>
          </p:cNvPr>
          <p:cNvSpPr txBox="1"/>
          <p:nvPr/>
        </p:nvSpPr>
        <p:spPr>
          <a:xfrm>
            <a:off x="5449988" y="531950"/>
            <a:ext cx="58204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DISCIPLESHIP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134-135, 137)</a:t>
            </a:r>
          </a:p>
        </p:txBody>
      </p:sp>
      <p:pic>
        <p:nvPicPr>
          <p:cNvPr id="8" name="Picture 7">
            <a:extLst>
              <a:ext uri="{FF2B5EF4-FFF2-40B4-BE49-F238E27FC236}">
                <a16:creationId xmlns:a16="http://schemas.microsoft.com/office/drawing/2014/main" id="{A9AAF79C-4F5E-5B5D-ABC5-9C482D9897D0}"/>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1741498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4405" y="1959429"/>
            <a:ext cx="5191646" cy="4366621"/>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30203" y="2126802"/>
            <a:ext cx="4860050" cy="2062103"/>
          </a:xfrm>
          <a:prstGeom prst="rect">
            <a:avLst/>
          </a:prstGeom>
          <a:noFill/>
        </p:spPr>
        <p:txBody>
          <a:bodyPr wrap="square" rtlCol="0">
            <a:spAutoFit/>
          </a:bodyPr>
          <a:lstStyle/>
          <a:p>
            <a:pPr marL="514350" indent="-514350">
              <a:buFont typeface="Arial" panose="020B0604020202020204" pitchFamily="34" charset="0"/>
              <a:buChar char="•"/>
            </a:pPr>
            <a:r>
              <a:rPr lang="en-US" sz="3200" dirty="0">
                <a:latin typeface="Myriad Pro" panose="020B0503030403020204" pitchFamily="34" charset="0"/>
              </a:rPr>
              <a:t>A single plan</a:t>
            </a:r>
          </a:p>
          <a:p>
            <a:pPr marL="514350" indent="-514350">
              <a:buFont typeface="Arial" panose="020B0604020202020204" pitchFamily="34" charset="0"/>
              <a:buChar char="•"/>
            </a:pPr>
            <a:r>
              <a:rPr lang="en-US" sz="3200" dirty="0">
                <a:latin typeface="Myriad Pro" panose="020B0503030403020204" pitchFamily="34" charset="0"/>
              </a:rPr>
              <a:t>Active and ongoing</a:t>
            </a:r>
          </a:p>
          <a:p>
            <a:pPr marL="514350" indent="-514350">
              <a:buFont typeface="Arial" panose="020B0604020202020204" pitchFamily="34" charset="0"/>
              <a:buChar char="•"/>
            </a:pPr>
            <a:r>
              <a:rPr lang="en-US" sz="3200" dirty="0">
                <a:latin typeface="Myriad Pro" panose="020B0503030403020204" pitchFamily="34" charset="0"/>
              </a:rPr>
              <a:t>Outreach ministries</a:t>
            </a:r>
          </a:p>
          <a:p>
            <a:pPr marL="514350" indent="-514350">
              <a:buFont typeface="Arial" panose="020B0604020202020204" pitchFamily="34" charset="0"/>
              <a:buChar char="•"/>
            </a:pPr>
            <a:endParaRPr lang="en-US" sz="3200" dirty="0">
              <a:latin typeface="Myriad Pro" panose="020B0503030403020204" pitchFamily="34" charset="0"/>
            </a:endParaRPr>
          </a:p>
        </p:txBody>
      </p:sp>
      <p:sp>
        <p:nvSpPr>
          <p:cNvPr id="6" name="TextBox 5">
            <a:extLst>
              <a:ext uri="{FF2B5EF4-FFF2-40B4-BE49-F238E27FC236}">
                <a16:creationId xmlns:a16="http://schemas.microsoft.com/office/drawing/2014/main" id="{194B307E-55F0-6B6C-368A-A509EC85B7BC}"/>
              </a:ext>
            </a:extLst>
          </p:cNvPr>
          <p:cNvSpPr txBox="1"/>
          <p:nvPr/>
        </p:nvSpPr>
        <p:spPr>
          <a:xfrm>
            <a:off x="5449988" y="531950"/>
            <a:ext cx="58204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DISCIPLESHIP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134-135, 137)</a:t>
            </a:r>
          </a:p>
        </p:txBody>
      </p:sp>
      <p:pic>
        <p:nvPicPr>
          <p:cNvPr id="8" name="Picture 7">
            <a:extLst>
              <a:ext uri="{FF2B5EF4-FFF2-40B4-BE49-F238E27FC236}">
                <a16:creationId xmlns:a16="http://schemas.microsoft.com/office/drawing/2014/main" id="{8C134449-BE3E-1974-CACD-61299E4D3730}"/>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8350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4405" y="1959429"/>
            <a:ext cx="5191646" cy="4366621"/>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30203" y="2126802"/>
            <a:ext cx="4860050" cy="2554545"/>
          </a:xfrm>
          <a:prstGeom prst="rect">
            <a:avLst/>
          </a:prstGeom>
          <a:noFill/>
        </p:spPr>
        <p:txBody>
          <a:bodyPr wrap="square" rtlCol="0">
            <a:spAutoFit/>
          </a:bodyPr>
          <a:lstStyle/>
          <a:p>
            <a:pPr marL="514350" indent="-514350">
              <a:buFont typeface="Arial" panose="020B0604020202020204" pitchFamily="34" charset="0"/>
              <a:buChar char="•"/>
            </a:pPr>
            <a:r>
              <a:rPr lang="en-US" sz="3200" dirty="0">
                <a:latin typeface="Myriad Pro" panose="020B0503030403020204" pitchFamily="34" charset="0"/>
              </a:rPr>
              <a:t>A single plan</a:t>
            </a:r>
          </a:p>
          <a:p>
            <a:pPr marL="514350" indent="-514350">
              <a:buFont typeface="Arial" panose="020B0604020202020204" pitchFamily="34" charset="0"/>
              <a:buChar char="•"/>
            </a:pPr>
            <a:r>
              <a:rPr lang="en-US" sz="3200" dirty="0">
                <a:latin typeface="Myriad Pro" panose="020B0503030403020204" pitchFamily="34" charset="0"/>
              </a:rPr>
              <a:t>Active and ongoing</a:t>
            </a:r>
          </a:p>
          <a:p>
            <a:pPr marL="514350" indent="-514350">
              <a:buFont typeface="Arial" panose="020B0604020202020204" pitchFamily="34" charset="0"/>
              <a:buChar char="•"/>
            </a:pPr>
            <a:r>
              <a:rPr lang="en-US" sz="3200" dirty="0">
                <a:latin typeface="Myriad Pro" panose="020B0503030403020204" pitchFamily="34" charset="0"/>
              </a:rPr>
              <a:t>Outreach ministries</a:t>
            </a:r>
          </a:p>
          <a:p>
            <a:pPr marL="514350" indent="-514350">
              <a:buFont typeface="Arial" panose="020B0604020202020204" pitchFamily="34" charset="0"/>
              <a:buChar char="•"/>
            </a:pPr>
            <a:r>
              <a:rPr lang="en-US" sz="3200" dirty="0">
                <a:latin typeface="Myriad Pro" panose="020B0503030403020204" pitchFamily="34" charset="0"/>
              </a:rPr>
              <a:t>Spiritual nurture</a:t>
            </a:r>
          </a:p>
          <a:p>
            <a:pPr marL="514350" indent="-514350">
              <a:buFont typeface="Arial" panose="020B0604020202020204" pitchFamily="34" charset="0"/>
              <a:buChar char="•"/>
            </a:pPr>
            <a:endParaRPr lang="en-US" sz="3200" dirty="0">
              <a:latin typeface="Myriad Pro" panose="020B0503030403020204" pitchFamily="34" charset="0"/>
            </a:endParaRPr>
          </a:p>
        </p:txBody>
      </p:sp>
      <p:sp>
        <p:nvSpPr>
          <p:cNvPr id="6" name="TextBox 5">
            <a:extLst>
              <a:ext uri="{FF2B5EF4-FFF2-40B4-BE49-F238E27FC236}">
                <a16:creationId xmlns:a16="http://schemas.microsoft.com/office/drawing/2014/main" id="{194B307E-55F0-6B6C-368A-A509EC85B7BC}"/>
              </a:ext>
            </a:extLst>
          </p:cNvPr>
          <p:cNvSpPr txBox="1"/>
          <p:nvPr/>
        </p:nvSpPr>
        <p:spPr>
          <a:xfrm>
            <a:off x="5449988" y="531950"/>
            <a:ext cx="58204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DISCIPLESHIP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134-135, 137)</a:t>
            </a:r>
          </a:p>
        </p:txBody>
      </p:sp>
      <p:pic>
        <p:nvPicPr>
          <p:cNvPr id="8" name="Picture 7">
            <a:extLst>
              <a:ext uri="{FF2B5EF4-FFF2-40B4-BE49-F238E27FC236}">
                <a16:creationId xmlns:a16="http://schemas.microsoft.com/office/drawing/2014/main" id="{5FE3839C-C629-D0D2-4F33-20467071FDA0}"/>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159046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4405" y="1959429"/>
            <a:ext cx="5191646" cy="4366621"/>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30203" y="2126802"/>
            <a:ext cx="4860050" cy="3046988"/>
          </a:xfrm>
          <a:prstGeom prst="rect">
            <a:avLst/>
          </a:prstGeom>
          <a:noFill/>
        </p:spPr>
        <p:txBody>
          <a:bodyPr wrap="square" rtlCol="0">
            <a:spAutoFit/>
          </a:bodyPr>
          <a:lstStyle/>
          <a:p>
            <a:pPr marL="514350" indent="-514350">
              <a:buFont typeface="Arial" panose="020B0604020202020204" pitchFamily="34" charset="0"/>
              <a:buChar char="•"/>
            </a:pPr>
            <a:r>
              <a:rPr lang="en-US" sz="3200" dirty="0">
                <a:latin typeface="Myriad Pro" panose="020B0503030403020204" pitchFamily="34" charset="0"/>
              </a:rPr>
              <a:t>A single plan</a:t>
            </a:r>
          </a:p>
          <a:p>
            <a:pPr marL="514350" indent="-514350">
              <a:buFont typeface="Arial" panose="020B0604020202020204" pitchFamily="34" charset="0"/>
              <a:buChar char="•"/>
            </a:pPr>
            <a:r>
              <a:rPr lang="en-US" sz="3200" dirty="0">
                <a:latin typeface="Myriad Pro" panose="020B0503030403020204" pitchFamily="34" charset="0"/>
              </a:rPr>
              <a:t>Active and ongoing</a:t>
            </a:r>
          </a:p>
          <a:p>
            <a:pPr marL="514350" indent="-514350">
              <a:buFont typeface="Arial" panose="020B0604020202020204" pitchFamily="34" charset="0"/>
              <a:buChar char="•"/>
            </a:pPr>
            <a:r>
              <a:rPr lang="en-US" sz="3200" dirty="0">
                <a:latin typeface="Myriad Pro" panose="020B0503030403020204" pitchFamily="34" charset="0"/>
              </a:rPr>
              <a:t>Outreach ministries</a:t>
            </a:r>
          </a:p>
          <a:p>
            <a:pPr marL="514350" indent="-514350">
              <a:buFont typeface="Arial" panose="020B0604020202020204" pitchFamily="34" charset="0"/>
              <a:buChar char="•"/>
            </a:pPr>
            <a:r>
              <a:rPr lang="en-US" sz="3200" dirty="0">
                <a:latin typeface="Myriad Pro" panose="020B0503030403020204" pitchFamily="34" charset="0"/>
              </a:rPr>
              <a:t>Spiritual nurture</a:t>
            </a:r>
          </a:p>
          <a:p>
            <a:pPr marL="514350" indent="-514350">
              <a:buFont typeface="Arial" panose="020B0604020202020204" pitchFamily="34" charset="0"/>
              <a:buChar char="•"/>
            </a:pPr>
            <a:r>
              <a:rPr lang="en-US" sz="3200" dirty="0">
                <a:latin typeface="Myriad Pro" panose="020B0503030403020204" pitchFamily="34" charset="0"/>
              </a:rPr>
              <a:t>“chief concern”</a:t>
            </a:r>
          </a:p>
          <a:p>
            <a:pPr marL="514350" indent="-514350">
              <a:buFont typeface="Arial" panose="020B0604020202020204" pitchFamily="34" charset="0"/>
              <a:buChar char="•"/>
            </a:pPr>
            <a:endParaRPr lang="en-US" sz="3200" dirty="0">
              <a:latin typeface="Myriad Pro" panose="020B0503030403020204" pitchFamily="34" charset="0"/>
            </a:endParaRPr>
          </a:p>
        </p:txBody>
      </p:sp>
      <p:sp>
        <p:nvSpPr>
          <p:cNvPr id="6" name="TextBox 5">
            <a:extLst>
              <a:ext uri="{FF2B5EF4-FFF2-40B4-BE49-F238E27FC236}">
                <a16:creationId xmlns:a16="http://schemas.microsoft.com/office/drawing/2014/main" id="{194B307E-55F0-6B6C-368A-A509EC85B7BC}"/>
              </a:ext>
            </a:extLst>
          </p:cNvPr>
          <p:cNvSpPr txBox="1"/>
          <p:nvPr/>
        </p:nvSpPr>
        <p:spPr>
          <a:xfrm>
            <a:off x="5449988" y="531950"/>
            <a:ext cx="58204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DISCIPLESHIP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134-135, 137)</a:t>
            </a:r>
          </a:p>
        </p:txBody>
      </p:sp>
      <p:pic>
        <p:nvPicPr>
          <p:cNvPr id="8" name="Picture 7">
            <a:extLst>
              <a:ext uri="{FF2B5EF4-FFF2-40B4-BE49-F238E27FC236}">
                <a16:creationId xmlns:a16="http://schemas.microsoft.com/office/drawing/2014/main" id="{ADC78374-4209-97C9-F56E-13FB0DA059AF}"/>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200394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4405" y="1959429"/>
            <a:ext cx="5191646" cy="4366621"/>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30203" y="2126802"/>
            <a:ext cx="4860050" cy="3539430"/>
          </a:xfrm>
          <a:prstGeom prst="rect">
            <a:avLst/>
          </a:prstGeom>
          <a:noFill/>
        </p:spPr>
        <p:txBody>
          <a:bodyPr wrap="square" rtlCol="0">
            <a:spAutoFit/>
          </a:bodyPr>
          <a:lstStyle/>
          <a:p>
            <a:pPr marL="514350" indent="-514350">
              <a:buFont typeface="Arial" panose="020B0604020202020204" pitchFamily="34" charset="0"/>
              <a:buChar char="•"/>
            </a:pPr>
            <a:r>
              <a:rPr lang="en-US" sz="3200" dirty="0">
                <a:latin typeface="Myriad Pro" panose="020B0503030403020204" pitchFamily="34" charset="0"/>
              </a:rPr>
              <a:t>A single plan</a:t>
            </a:r>
          </a:p>
          <a:p>
            <a:pPr marL="514350" indent="-514350">
              <a:buFont typeface="Arial" panose="020B0604020202020204" pitchFamily="34" charset="0"/>
              <a:buChar char="•"/>
            </a:pPr>
            <a:r>
              <a:rPr lang="en-US" sz="3200" dirty="0">
                <a:latin typeface="Myriad Pro" panose="020B0503030403020204" pitchFamily="34" charset="0"/>
              </a:rPr>
              <a:t>Active and ongoing</a:t>
            </a:r>
          </a:p>
          <a:p>
            <a:pPr marL="514350" indent="-514350">
              <a:buFont typeface="Arial" panose="020B0604020202020204" pitchFamily="34" charset="0"/>
              <a:buChar char="•"/>
            </a:pPr>
            <a:r>
              <a:rPr lang="en-US" sz="3200" dirty="0">
                <a:latin typeface="Myriad Pro" panose="020B0503030403020204" pitchFamily="34" charset="0"/>
              </a:rPr>
              <a:t>Outreach ministries</a:t>
            </a:r>
          </a:p>
          <a:p>
            <a:pPr marL="514350" indent="-514350">
              <a:buFont typeface="Arial" panose="020B0604020202020204" pitchFamily="34" charset="0"/>
              <a:buChar char="•"/>
            </a:pPr>
            <a:r>
              <a:rPr lang="en-US" sz="3200" dirty="0">
                <a:latin typeface="Myriad Pro" panose="020B0503030403020204" pitchFamily="34" charset="0"/>
              </a:rPr>
              <a:t>Spiritual nurture</a:t>
            </a:r>
          </a:p>
          <a:p>
            <a:pPr marL="514350" indent="-514350">
              <a:buFont typeface="Arial" panose="020B0604020202020204" pitchFamily="34" charset="0"/>
              <a:buChar char="•"/>
            </a:pPr>
            <a:r>
              <a:rPr lang="en-US" sz="3200" dirty="0">
                <a:latin typeface="Myriad Pro" panose="020B0503030403020204" pitchFamily="34" charset="0"/>
              </a:rPr>
              <a:t>“chief concern”</a:t>
            </a:r>
          </a:p>
          <a:p>
            <a:pPr marL="514350" indent="-514350">
              <a:buFont typeface="Arial" panose="020B0604020202020204" pitchFamily="34" charset="0"/>
              <a:buChar char="•"/>
            </a:pPr>
            <a:r>
              <a:rPr lang="en-US" sz="3200" dirty="0">
                <a:latin typeface="Myriad Pro" panose="020B0503030403020204" pitchFamily="34" charset="0"/>
              </a:rPr>
              <a:t>“most important item”</a:t>
            </a:r>
          </a:p>
          <a:p>
            <a:pPr marL="514350" indent="-514350">
              <a:buFont typeface="Arial" panose="020B0604020202020204" pitchFamily="34" charset="0"/>
              <a:buChar char="•"/>
            </a:pPr>
            <a:endParaRPr lang="en-US" sz="3200" dirty="0">
              <a:latin typeface="Myriad Pro" panose="020B0503030403020204" pitchFamily="34" charset="0"/>
            </a:endParaRPr>
          </a:p>
        </p:txBody>
      </p:sp>
      <p:sp>
        <p:nvSpPr>
          <p:cNvPr id="6" name="TextBox 5">
            <a:extLst>
              <a:ext uri="{FF2B5EF4-FFF2-40B4-BE49-F238E27FC236}">
                <a16:creationId xmlns:a16="http://schemas.microsoft.com/office/drawing/2014/main" id="{194B307E-55F0-6B6C-368A-A509EC85B7BC}"/>
              </a:ext>
            </a:extLst>
          </p:cNvPr>
          <p:cNvSpPr txBox="1"/>
          <p:nvPr/>
        </p:nvSpPr>
        <p:spPr>
          <a:xfrm>
            <a:off x="5449988" y="531950"/>
            <a:ext cx="58204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DISCIPLESHIP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134-135, 137)</a:t>
            </a:r>
          </a:p>
        </p:txBody>
      </p:sp>
      <p:pic>
        <p:nvPicPr>
          <p:cNvPr id="8" name="Picture 7">
            <a:extLst>
              <a:ext uri="{FF2B5EF4-FFF2-40B4-BE49-F238E27FC236}">
                <a16:creationId xmlns:a16="http://schemas.microsoft.com/office/drawing/2014/main" id="{B82B572A-F835-1AA0-984C-2EDE4921F453}"/>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259475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1978792" y="1994707"/>
            <a:ext cx="815508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In harmony with the </a:t>
            </a:r>
            <a:r>
              <a:rPr lang="en-US" sz="3600" i="1" dirty="0">
                <a:latin typeface="Myriad Pro" panose="020B0503030403020204" pitchFamily="34" charset="0"/>
              </a:rPr>
              <a:t>Church Manual, </a:t>
            </a:r>
            <a:r>
              <a:rPr lang="en-US" sz="3600" dirty="0">
                <a:latin typeface="Myriad Pro" panose="020B0503030403020204" pitchFamily="34" charset="0"/>
              </a:rPr>
              <a:t>Global TMI provides </a:t>
            </a:r>
            <a:r>
              <a:rPr lang="en-US" sz="3600" b="1" dirty="0">
                <a:latin typeface="Myriad Pro" panose="020B0503030403020204" pitchFamily="34" charset="0"/>
              </a:rPr>
              <a:t>a single framework </a:t>
            </a:r>
            <a:r>
              <a:rPr lang="en-US" sz="3600" dirty="0">
                <a:latin typeface="Myriad Pro" panose="020B0503030403020204" pitchFamily="34" charset="0"/>
              </a:rPr>
              <a:t>for the local church’s discipleship plan that includes both outreach ministries and spiritual nurture.</a:t>
            </a:r>
            <a:endParaRPr lang="en-US" sz="3600" b="1" dirty="0">
              <a:latin typeface="Myriad Pro" panose="020B0503030403020204" pitchFamily="34" charset="0"/>
            </a:endParaRP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Myriad Pro" panose="020B0503030403020204" pitchFamily="34" charset="0"/>
              </a:rPr>
              <a:t>THE DISCIPLESHIP PLAN</a:t>
            </a:r>
            <a:endPar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115158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1D3CC7D-2D73-E842-A045-BB337FF01386}"/>
              </a:ext>
            </a:extLst>
          </p:cNvPr>
          <p:cNvPicPr>
            <a:picLocks noChangeAspect="1"/>
          </p:cNvPicPr>
          <p:nvPr/>
        </p:nvPicPr>
        <p:blipFill>
          <a:blip r:embed="rId2"/>
          <a:srcRect/>
          <a:stretch/>
        </p:blipFill>
        <p:spPr>
          <a:xfrm>
            <a:off x="7329080" y="1968538"/>
            <a:ext cx="3656767" cy="3656767"/>
          </a:xfrm>
          <a:prstGeom prst="rect">
            <a:avLst/>
          </a:prstGeom>
        </p:spPr>
      </p:pic>
      <p:sp>
        <p:nvSpPr>
          <p:cNvPr id="3" name="TextBox 2">
            <a:extLst>
              <a:ext uri="{FF2B5EF4-FFF2-40B4-BE49-F238E27FC236}">
                <a16:creationId xmlns:a16="http://schemas.microsoft.com/office/drawing/2014/main" id="{327DDF39-7AFC-FBE6-E57B-978870EC5C37}"/>
              </a:ext>
            </a:extLst>
          </p:cNvPr>
          <p:cNvSpPr txBox="1"/>
          <p:nvPr/>
        </p:nvSpPr>
        <p:spPr>
          <a:xfrm>
            <a:off x="316102" y="1720994"/>
            <a:ext cx="5920018" cy="2267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rPr>
              <a:t>Global TMI:</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C00000"/>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rPr>
              <a:t>Disciple-Making Evangelism</a:t>
            </a:r>
            <a:endParaRPr kumimoji="0" lang="en-US" sz="4800" b="1" i="0" u="none" strike="noStrike" kern="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endParaRPr>
          </a:p>
        </p:txBody>
      </p:sp>
    </p:spTree>
    <p:extLst>
      <p:ext uri="{BB962C8B-B14F-4D97-AF65-F5344CB8AC3E}">
        <p14:creationId xmlns:p14="http://schemas.microsoft.com/office/powerpoint/2010/main" val="1781428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people putting their hands together&#10;&#10;Description automatically generated">
            <a:extLst>
              <a:ext uri="{FF2B5EF4-FFF2-40B4-BE49-F238E27FC236}">
                <a16:creationId xmlns:a16="http://schemas.microsoft.com/office/drawing/2014/main" id="{06CD8F03-3587-8599-03DF-60D997713168}"/>
              </a:ext>
            </a:extLst>
          </p:cNvPr>
          <p:cNvPicPr>
            <a:picLocks noChangeAspect="1"/>
          </p:cNvPicPr>
          <p:nvPr/>
        </p:nvPicPr>
        <p:blipFill rotWithShape="1">
          <a:blip r:embed="rId2"/>
          <a:srcRect l="5337" r="21576" b="1"/>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Myriad Pro" panose="020B0503030403020204" pitchFamily="34" charset="0"/>
              </a:rPr>
              <a:t>STRATEGY OVERVIEW</a:t>
            </a: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Tree>
    <p:extLst>
      <p:ext uri="{BB962C8B-B14F-4D97-AF65-F5344CB8AC3E}">
        <p14:creationId xmlns:p14="http://schemas.microsoft.com/office/powerpoint/2010/main" val="60140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BE236046-7427-134A-9901-BB10695A148E}"/>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FEB145-47AB-3914-3F51-A2AF369E37EA}"/>
              </a:ext>
            </a:extLst>
          </p:cNvPr>
          <p:cNvSpPr txBox="1"/>
          <p:nvPr/>
        </p:nvSpPr>
        <p:spPr>
          <a:xfrm>
            <a:off x="1411224" y="1618592"/>
            <a:ext cx="9369552" cy="830997"/>
          </a:xfrm>
          <a:prstGeom prst="rect">
            <a:avLst/>
          </a:prstGeom>
          <a:noFill/>
        </p:spPr>
        <p:txBody>
          <a:bodyPr wrap="square" rtlCol="0">
            <a:spAutoFit/>
          </a:bodyPr>
          <a:lstStyle/>
          <a:p>
            <a:pPr algn="ctr"/>
            <a:r>
              <a:rPr lang="en-US" sz="4800" b="1" dirty="0">
                <a:latin typeface="Myriad Pro" panose="020B0503030403020204" pitchFamily="34" charset="0"/>
              </a:rPr>
              <a:t>EQUIPPING THE CHURCH</a:t>
            </a:r>
          </a:p>
        </p:txBody>
      </p:sp>
      <p:sp>
        <p:nvSpPr>
          <p:cNvPr id="7" name="TextBox 6">
            <a:extLst>
              <a:ext uri="{FF2B5EF4-FFF2-40B4-BE49-F238E27FC236}">
                <a16:creationId xmlns:a16="http://schemas.microsoft.com/office/drawing/2014/main" id="{A1A3301B-0BC9-ACE4-61A5-1C7095BEF780}"/>
              </a:ext>
            </a:extLst>
          </p:cNvPr>
          <p:cNvSpPr txBox="1"/>
          <p:nvPr/>
        </p:nvSpPr>
        <p:spPr>
          <a:xfrm>
            <a:off x="1912265" y="3002340"/>
            <a:ext cx="9369552" cy="584775"/>
          </a:xfrm>
          <a:prstGeom prst="rect">
            <a:avLst/>
          </a:prstGeom>
          <a:noFill/>
        </p:spPr>
        <p:txBody>
          <a:bodyPr wrap="square" rtlCol="0">
            <a:spAutoFit/>
          </a:bodyPr>
          <a:lstStyle/>
          <a:p>
            <a:pPr marL="742950" indent="-742950">
              <a:buAutoNum type="arabicPeriod"/>
            </a:pPr>
            <a:r>
              <a:rPr lang="en-US" sz="3200" dirty="0">
                <a:latin typeface="Myriad Pro" panose="020B0503030403020204" pitchFamily="34" charset="0"/>
              </a:rPr>
              <a:t>Emphasize </a:t>
            </a:r>
            <a:r>
              <a:rPr lang="en-US" sz="3200" b="1" dirty="0">
                <a:latin typeface="Myriad Pro" panose="020B0503030403020204" pitchFamily="34" charset="0"/>
              </a:rPr>
              <a:t>spiritual revival</a:t>
            </a:r>
          </a:p>
        </p:txBody>
      </p:sp>
      <p:pic>
        <p:nvPicPr>
          <p:cNvPr id="13" name="Picture 12" descr="A white background with grey squares&#10;&#10;Description automatically generated">
            <a:extLst>
              <a:ext uri="{FF2B5EF4-FFF2-40B4-BE49-F238E27FC236}">
                <a16:creationId xmlns:a16="http://schemas.microsoft.com/office/drawing/2014/main" id="{51B22A9D-800C-A163-5A23-D90D4701CAAB}"/>
              </a:ext>
            </a:extLst>
          </p:cNvPr>
          <p:cNvPicPr>
            <a:picLocks noChangeAspect="1"/>
          </p:cNvPicPr>
          <p:nvPr/>
        </p:nvPicPr>
        <p:blipFill rotWithShape="1">
          <a:blip r:embed="rId3"/>
          <a:srcRect l="80595" t="94390" b="2"/>
          <a:stretch/>
        </p:blipFill>
        <p:spPr>
          <a:xfrm>
            <a:off x="2474685" y="6419086"/>
            <a:ext cx="2365829" cy="438913"/>
          </a:xfrm>
          <a:prstGeom prst="rect">
            <a:avLst/>
          </a:prstGeom>
        </p:spPr>
      </p:pic>
      <p:pic>
        <p:nvPicPr>
          <p:cNvPr id="14" name="Picture 13" descr="A white background with grey squares&#10;&#10;Description automatically generated">
            <a:extLst>
              <a:ext uri="{FF2B5EF4-FFF2-40B4-BE49-F238E27FC236}">
                <a16:creationId xmlns:a16="http://schemas.microsoft.com/office/drawing/2014/main" id="{EC1AFC54-D95D-1D73-C8BD-65BB49C3ED44}"/>
              </a:ext>
            </a:extLst>
          </p:cNvPr>
          <p:cNvPicPr>
            <a:picLocks noChangeAspect="1"/>
          </p:cNvPicPr>
          <p:nvPr/>
        </p:nvPicPr>
        <p:blipFill rotWithShape="1">
          <a:blip r:embed="rId3"/>
          <a:srcRect l="80595" t="94390" b="2"/>
          <a:stretch/>
        </p:blipFill>
        <p:spPr>
          <a:xfrm>
            <a:off x="4913085" y="6419086"/>
            <a:ext cx="2365829" cy="438914"/>
          </a:xfrm>
          <a:prstGeom prst="rect">
            <a:avLst/>
          </a:prstGeom>
        </p:spPr>
      </p:pic>
      <p:pic>
        <p:nvPicPr>
          <p:cNvPr id="15" name="Picture 14" descr="A white background with grey squares&#10;&#10;Description automatically generated">
            <a:extLst>
              <a:ext uri="{FF2B5EF4-FFF2-40B4-BE49-F238E27FC236}">
                <a16:creationId xmlns:a16="http://schemas.microsoft.com/office/drawing/2014/main" id="{8113B099-C0F8-0D47-B16D-B3F66D0404C3}"/>
              </a:ext>
            </a:extLst>
          </p:cNvPr>
          <p:cNvPicPr>
            <a:picLocks noChangeAspect="1"/>
          </p:cNvPicPr>
          <p:nvPr/>
        </p:nvPicPr>
        <p:blipFill rotWithShape="1">
          <a:blip r:embed="rId3"/>
          <a:srcRect l="80595" t="94390" b="2"/>
          <a:stretch/>
        </p:blipFill>
        <p:spPr>
          <a:xfrm>
            <a:off x="7351485" y="6419084"/>
            <a:ext cx="2365829" cy="438915"/>
          </a:xfrm>
          <a:prstGeom prst="rect">
            <a:avLst/>
          </a:prstGeom>
        </p:spPr>
      </p:pic>
      <p:pic>
        <p:nvPicPr>
          <p:cNvPr id="16" name="Picture 15" descr="A white background with grey squares&#10;&#10;Description automatically generated">
            <a:extLst>
              <a:ext uri="{FF2B5EF4-FFF2-40B4-BE49-F238E27FC236}">
                <a16:creationId xmlns:a16="http://schemas.microsoft.com/office/drawing/2014/main" id="{C9C9E370-461F-DA64-6368-BE7EC578426C}"/>
              </a:ext>
            </a:extLst>
          </p:cNvPr>
          <p:cNvPicPr>
            <a:picLocks noChangeAspect="1"/>
          </p:cNvPicPr>
          <p:nvPr/>
        </p:nvPicPr>
        <p:blipFill rotWithShape="1">
          <a:blip r:embed="rId3"/>
          <a:srcRect l="80595" t="94390" b="2"/>
          <a:stretch/>
        </p:blipFill>
        <p:spPr>
          <a:xfrm>
            <a:off x="9789885" y="6419084"/>
            <a:ext cx="2365829" cy="438916"/>
          </a:xfrm>
          <a:prstGeom prst="rect">
            <a:avLst/>
          </a:prstGeom>
        </p:spPr>
      </p:pic>
      <p:pic>
        <p:nvPicPr>
          <p:cNvPr id="17" name="Picture 16" descr="A white background with grey squares&#10;&#10;Description automatically generated">
            <a:extLst>
              <a:ext uri="{FF2B5EF4-FFF2-40B4-BE49-F238E27FC236}">
                <a16:creationId xmlns:a16="http://schemas.microsoft.com/office/drawing/2014/main" id="{9DAF27BF-376C-1677-5EC5-FF6DFAF5A79B}"/>
              </a:ext>
            </a:extLst>
          </p:cNvPr>
          <p:cNvPicPr>
            <a:picLocks noChangeAspect="1"/>
          </p:cNvPicPr>
          <p:nvPr/>
        </p:nvPicPr>
        <p:blipFill rotWithShape="1">
          <a:blip r:embed="rId3"/>
          <a:srcRect l="80595" t="94390" b="2"/>
          <a:stretch/>
        </p:blipFill>
        <p:spPr>
          <a:xfrm>
            <a:off x="0" y="6419088"/>
            <a:ext cx="2365829" cy="438912"/>
          </a:xfrm>
          <a:prstGeom prst="rect">
            <a:avLst/>
          </a:prstGeom>
        </p:spPr>
      </p:pic>
    </p:spTree>
    <p:extLst>
      <p:ext uri="{BB962C8B-B14F-4D97-AF65-F5344CB8AC3E}">
        <p14:creationId xmlns:p14="http://schemas.microsoft.com/office/powerpoint/2010/main" val="3446040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screen with a white background&#10;&#10;Description automatically generated with medium confidence">
            <a:extLst>
              <a:ext uri="{FF2B5EF4-FFF2-40B4-BE49-F238E27FC236}">
                <a16:creationId xmlns:a16="http://schemas.microsoft.com/office/drawing/2014/main" id="{9ECBF1ED-53EA-ECD4-CF63-A95BDEC8B51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C726F21-0730-124B-7691-CAECB34DC9A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SPIRITUAL REVIVAL</a:t>
            </a:r>
            <a:endParaRPr kumimoji="0" lang="en-US" sz="360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2" name="TextBox 1">
            <a:extLst>
              <a:ext uri="{FF2B5EF4-FFF2-40B4-BE49-F238E27FC236}">
                <a16:creationId xmlns:a16="http://schemas.microsoft.com/office/drawing/2014/main" id="{0EB82FD0-8BE0-7F67-A740-BC15F10CF62E}"/>
              </a:ext>
            </a:extLst>
          </p:cNvPr>
          <p:cNvSpPr txBox="1"/>
          <p:nvPr/>
        </p:nvSpPr>
        <p:spPr>
          <a:xfrm>
            <a:off x="3933825" y="2922316"/>
            <a:ext cx="7343775"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Nothing is more needed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 our work than the practical results of communion with God.”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Gospel Workers, </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510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343052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BE236046-7427-134A-9901-BB10695A148E}"/>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1FEB145-47AB-3914-3F51-A2AF369E37EA}"/>
              </a:ext>
            </a:extLst>
          </p:cNvPr>
          <p:cNvSpPr txBox="1"/>
          <p:nvPr/>
        </p:nvSpPr>
        <p:spPr>
          <a:xfrm>
            <a:off x="1411224" y="1618592"/>
            <a:ext cx="93695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EQUIPPING THE CHURCH</a:t>
            </a:r>
          </a:p>
        </p:txBody>
      </p:sp>
      <p:sp>
        <p:nvSpPr>
          <p:cNvPr id="7" name="TextBox 6">
            <a:extLst>
              <a:ext uri="{FF2B5EF4-FFF2-40B4-BE49-F238E27FC236}">
                <a16:creationId xmlns:a16="http://schemas.microsoft.com/office/drawing/2014/main" id="{A1A3301B-0BC9-ACE4-61A5-1C7095BEF780}"/>
              </a:ext>
            </a:extLst>
          </p:cNvPr>
          <p:cNvSpPr txBox="1"/>
          <p:nvPr/>
        </p:nvSpPr>
        <p:spPr>
          <a:xfrm>
            <a:off x="1912265" y="3002340"/>
            <a:ext cx="9369552" cy="1077218"/>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Emphasize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spiritual revival</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Establish an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review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process</a:t>
            </a:r>
          </a:p>
        </p:txBody>
      </p:sp>
      <p:pic>
        <p:nvPicPr>
          <p:cNvPr id="13" name="Picture 12" descr="A white background with grey squares&#10;&#10;Description automatically generated">
            <a:extLst>
              <a:ext uri="{FF2B5EF4-FFF2-40B4-BE49-F238E27FC236}">
                <a16:creationId xmlns:a16="http://schemas.microsoft.com/office/drawing/2014/main" id="{51B22A9D-800C-A163-5A23-D90D4701CAAB}"/>
              </a:ext>
            </a:extLst>
          </p:cNvPr>
          <p:cNvPicPr>
            <a:picLocks noChangeAspect="1"/>
          </p:cNvPicPr>
          <p:nvPr/>
        </p:nvPicPr>
        <p:blipFill rotWithShape="1">
          <a:blip r:embed="rId3"/>
          <a:srcRect l="80595" t="94390" b="2"/>
          <a:stretch/>
        </p:blipFill>
        <p:spPr>
          <a:xfrm>
            <a:off x="2474685" y="6419086"/>
            <a:ext cx="2365829" cy="438913"/>
          </a:xfrm>
          <a:prstGeom prst="rect">
            <a:avLst/>
          </a:prstGeom>
        </p:spPr>
      </p:pic>
      <p:pic>
        <p:nvPicPr>
          <p:cNvPr id="14" name="Picture 13" descr="A white background with grey squares&#10;&#10;Description automatically generated">
            <a:extLst>
              <a:ext uri="{FF2B5EF4-FFF2-40B4-BE49-F238E27FC236}">
                <a16:creationId xmlns:a16="http://schemas.microsoft.com/office/drawing/2014/main" id="{EC1AFC54-D95D-1D73-C8BD-65BB49C3ED44}"/>
              </a:ext>
            </a:extLst>
          </p:cNvPr>
          <p:cNvPicPr>
            <a:picLocks noChangeAspect="1"/>
          </p:cNvPicPr>
          <p:nvPr/>
        </p:nvPicPr>
        <p:blipFill rotWithShape="1">
          <a:blip r:embed="rId3"/>
          <a:srcRect l="80595" t="94390" b="2"/>
          <a:stretch/>
        </p:blipFill>
        <p:spPr>
          <a:xfrm>
            <a:off x="4913085" y="6419086"/>
            <a:ext cx="2365829" cy="438914"/>
          </a:xfrm>
          <a:prstGeom prst="rect">
            <a:avLst/>
          </a:prstGeom>
        </p:spPr>
      </p:pic>
      <p:pic>
        <p:nvPicPr>
          <p:cNvPr id="15" name="Picture 14" descr="A white background with grey squares&#10;&#10;Description automatically generated">
            <a:extLst>
              <a:ext uri="{FF2B5EF4-FFF2-40B4-BE49-F238E27FC236}">
                <a16:creationId xmlns:a16="http://schemas.microsoft.com/office/drawing/2014/main" id="{8113B099-C0F8-0D47-B16D-B3F66D0404C3}"/>
              </a:ext>
            </a:extLst>
          </p:cNvPr>
          <p:cNvPicPr>
            <a:picLocks noChangeAspect="1"/>
          </p:cNvPicPr>
          <p:nvPr/>
        </p:nvPicPr>
        <p:blipFill rotWithShape="1">
          <a:blip r:embed="rId3"/>
          <a:srcRect l="80595" t="94390" b="2"/>
          <a:stretch/>
        </p:blipFill>
        <p:spPr>
          <a:xfrm>
            <a:off x="7351485" y="6419084"/>
            <a:ext cx="2365829" cy="438915"/>
          </a:xfrm>
          <a:prstGeom prst="rect">
            <a:avLst/>
          </a:prstGeom>
        </p:spPr>
      </p:pic>
      <p:pic>
        <p:nvPicPr>
          <p:cNvPr id="16" name="Picture 15" descr="A white background with grey squares&#10;&#10;Description automatically generated">
            <a:extLst>
              <a:ext uri="{FF2B5EF4-FFF2-40B4-BE49-F238E27FC236}">
                <a16:creationId xmlns:a16="http://schemas.microsoft.com/office/drawing/2014/main" id="{C9C9E370-461F-DA64-6368-BE7EC578426C}"/>
              </a:ext>
            </a:extLst>
          </p:cNvPr>
          <p:cNvPicPr>
            <a:picLocks noChangeAspect="1"/>
          </p:cNvPicPr>
          <p:nvPr/>
        </p:nvPicPr>
        <p:blipFill rotWithShape="1">
          <a:blip r:embed="rId3"/>
          <a:srcRect l="80595" t="94390" b="2"/>
          <a:stretch/>
        </p:blipFill>
        <p:spPr>
          <a:xfrm>
            <a:off x="9789885" y="6419084"/>
            <a:ext cx="2365829" cy="438916"/>
          </a:xfrm>
          <a:prstGeom prst="rect">
            <a:avLst/>
          </a:prstGeom>
        </p:spPr>
      </p:pic>
      <p:pic>
        <p:nvPicPr>
          <p:cNvPr id="17" name="Picture 16" descr="A white background with grey squares&#10;&#10;Description automatically generated">
            <a:extLst>
              <a:ext uri="{FF2B5EF4-FFF2-40B4-BE49-F238E27FC236}">
                <a16:creationId xmlns:a16="http://schemas.microsoft.com/office/drawing/2014/main" id="{9DAF27BF-376C-1677-5EC5-FF6DFAF5A79B}"/>
              </a:ext>
            </a:extLst>
          </p:cNvPr>
          <p:cNvPicPr>
            <a:picLocks noChangeAspect="1"/>
          </p:cNvPicPr>
          <p:nvPr/>
        </p:nvPicPr>
        <p:blipFill rotWithShape="1">
          <a:blip r:embed="rId3"/>
          <a:srcRect l="80595" t="94390" b="2"/>
          <a:stretch/>
        </p:blipFill>
        <p:spPr>
          <a:xfrm>
            <a:off x="0" y="6419088"/>
            <a:ext cx="2365829" cy="438912"/>
          </a:xfrm>
          <a:prstGeom prst="rect">
            <a:avLst/>
          </a:prstGeom>
        </p:spPr>
      </p:pic>
    </p:spTree>
    <p:extLst>
      <p:ext uri="{BB962C8B-B14F-4D97-AF65-F5344CB8AC3E}">
        <p14:creationId xmlns:p14="http://schemas.microsoft.com/office/powerpoint/2010/main" val="282633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screen with a white background&#10;&#10;Description automatically generated with medium confidence">
            <a:extLst>
              <a:ext uri="{FF2B5EF4-FFF2-40B4-BE49-F238E27FC236}">
                <a16:creationId xmlns:a16="http://schemas.microsoft.com/office/drawing/2014/main" id="{9ECBF1ED-53EA-ECD4-CF63-A95BDEC8B51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C726F21-0730-124B-7691-CAECB34DC9A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REVIEW PROCESS</a:t>
            </a:r>
            <a:endParaRPr kumimoji="0" lang="en-US" sz="360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2" name="TextBox 1">
            <a:extLst>
              <a:ext uri="{FF2B5EF4-FFF2-40B4-BE49-F238E27FC236}">
                <a16:creationId xmlns:a16="http://schemas.microsoft.com/office/drawing/2014/main" id="{0EB82FD0-8BE0-7F67-A740-BC15F10CF62E}"/>
              </a:ext>
            </a:extLst>
          </p:cNvPr>
          <p:cNvSpPr txBox="1"/>
          <p:nvPr/>
        </p:nvSpPr>
        <p:spPr>
          <a:xfrm>
            <a:off x="3933825" y="2922316"/>
            <a:ext cx="7343775"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“Let </a:t>
            </a:r>
            <a:r>
              <a:rPr kumimoji="0" lang="en-US" sz="32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every church member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become a working member, to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build up spiritual interests</a:t>
            </a:r>
            <a:r>
              <a:rPr kumimoji="0" lang="en-US" sz="32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2400"/>
              </a:spcBef>
              <a:buClrTx/>
              <a:buSzTx/>
              <a:buFontTx/>
              <a:buNone/>
              <a:tabLst/>
              <a:defRPr/>
            </a:pPr>
            <a:r>
              <a:rPr kumimoji="0" lang="en-US" sz="32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Evangelism,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510526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5221" y="870858"/>
            <a:ext cx="5191646" cy="554445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49584" y="1149072"/>
            <a:ext cx="482291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“Encourage the interest coordinator to ensure that every interest is personally and promptly followed up by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assigned laypersons</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137).</a:t>
            </a:r>
          </a:p>
        </p:txBody>
      </p:sp>
      <p:pic>
        <p:nvPicPr>
          <p:cNvPr id="7" name="Picture 6">
            <a:extLst>
              <a:ext uri="{FF2B5EF4-FFF2-40B4-BE49-F238E27FC236}">
                <a16:creationId xmlns:a16="http://schemas.microsoft.com/office/drawing/2014/main" id="{75491E0F-9C09-B29C-28BA-829CC615942C}"/>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941997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027194"/>
            <a:ext cx="3807644" cy="32008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Review Process</a:t>
            </a:r>
          </a:p>
        </p:txBody>
      </p:sp>
      <p:pic>
        <p:nvPicPr>
          <p:cNvPr id="5" name="Picture 4" descr="A computer screen with a list of information&#10;&#10;Description automatically generated">
            <a:extLst>
              <a:ext uri="{FF2B5EF4-FFF2-40B4-BE49-F238E27FC236}">
                <a16:creationId xmlns:a16="http://schemas.microsoft.com/office/drawing/2014/main" id="{1B71748B-7524-7CA4-957E-FE8ED0228441}"/>
              </a:ext>
            </a:extLst>
          </p:cNvPr>
          <p:cNvPicPr>
            <a:picLocks noChangeAspect="1"/>
          </p:cNvPicPr>
          <p:nvPr/>
        </p:nvPicPr>
        <p:blipFill>
          <a:blip r:embed="rId3"/>
          <a:stretch>
            <a:fillRect/>
          </a:stretch>
        </p:blipFill>
        <p:spPr>
          <a:xfrm>
            <a:off x="340964" y="328799"/>
            <a:ext cx="7532176" cy="6847432"/>
          </a:xfrm>
          <a:prstGeom prst="rect">
            <a:avLst/>
          </a:prstGeom>
        </p:spPr>
      </p:pic>
    </p:spTree>
    <p:extLst>
      <p:ext uri="{BB962C8B-B14F-4D97-AF65-F5344CB8AC3E}">
        <p14:creationId xmlns:p14="http://schemas.microsoft.com/office/powerpoint/2010/main" val="2286000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BE236046-7427-134A-9901-BB10695A148E}"/>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FEB145-47AB-3914-3F51-A2AF369E37EA}"/>
              </a:ext>
            </a:extLst>
          </p:cNvPr>
          <p:cNvSpPr txBox="1"/>
          <p:nvPr/>
        </p:nvSpPr>
        <p:spPr>
          <a:xfrm>
            <a:off x="1411224" y="1618592"/>
            <a:ext cx="9369552" cy="830997"/>
          </a:xfrm>
          <a:prstGeom prst="rect">
            <a:avLst/>
          </a:prstGeom>
          <a:noFill/>
        </p:spPr>
        <p:txBody>
          <a:bodyPr wrap="square" rtlCol="0">
            <a:spAutoFit/>
          </a:bodyPr>
          <a:lstStyle/>
          <a:p>
            <a:pPr algn="ctr"/>
            <a:r>
              <a:rPr lang="en-US" sz="4800" b="1" dirty="0">
                <a:latin typeface="Myriad Pro" panose="020B0503030403020204" pitchFamily="34" charset="0"/>
              </a:rPr>
              <a:t>EQUIPPING THE CHURCH</a:t>
            </a:r>
          </a:p>
        </p:txBody>
      </p:sp>
      <p:sp>
        <p:nvSpPr>
          <p:cNvPr id="7" name="TextBox 6">
            <a:extLst>
              <a:ext uri="{FF2B5EF4-FFF2-40B4-BE49-F238E27FC236}">
                <a16:creationId xmlns:a16="http://schemas.microsoft.com/office/drawing/2014/main" id="{A1A3301B-0BC9-ACE4-61A5-1C7095BEF780}"/>
              </a:ext>
            </a:extLst>
          </p:cNvPr>
          <p:cNvSpPr txBox="1"/>
          <p:nvPr/>
        </p:nvSpPr>
        <p:spPr>
          <a:xfrm>
            <a:off x="1912265" y="3002340"/>
            <a:ext cx="9369552" cy="1569660"/>
          </a:xfrm>
          <a:prstGeom prst="rect">
            <a:avLst/>
          </a:prstGeom>
          <a:noFill/>
        </p:spPr>
        <p:txBody>
          <a:bodyPr wrap="square" rtlCol="0">
            <a:spAutoFit/>
          </a:bodyPr>
          <a:lstStyle/>
          <a:p>
            <a:pPr marL="742950" indent="-742950">
              <a:buAutoNum type="arabicPeriod"/>
            </a:pPr>
            <a:r>
              <a:rPr lang="en-US" sz="3200" dirty="0">
                <a:latin typeface="Myriad Pro" panose="020B0503030403020204" pitchFamily="34" charset="0"/>
              </a:rPr>
              <a:t>Emphasize </a:t>
            </a:r>
            <a:r>
              <a:rPr lang="en-US" sz="3200" b="1" dirty="0">
                <a:latin typeface="Myriad Pro" panose="020B0503030403020204" pitchFamily="34" charset="0"/>
              </a:rPr>
              <a:t>spiritual revival</a:t>
            </a:r>
          </a:p>
          <a:p>
            <a:pPr marL="742950" indent="-742950">
              <a:buAutoNum type="arabicPeriod"/>
            </a:pPr>
            <a:r>
              <a:rPr lang="en-US" sz="3200" dirty="0">
                <a:latin typeface="Myriad Pro" panose="020B0503030403020204" pitchFamily="34" charset="0"/>
              </a:rPr>
              <a:t>Establish an </a:t>
            </a:r>
            <a:r>
              <a:rPr lang="en-US" sz="3200" b="1" dirty="0">
                <a:latin typeface="Myriad Pro" panose="020B0503030403020204" pitchFamily="34" charset="0"/>
              </a:rPr>
              <a:t>interest review </a:t>
            </a:r>
            <a:r>
              <a:rPr lang="en-US" sz="3200" dirty="0">
                <a:latin typeface="Myriad Pro" panose="020B0503030403020204" pitchFamily="34" charset="0"/>
              </a:rPr>
              <a:t>process</a:t>
            </a:r>
          </a:p>
          <a:p>
            <a:pPr marL="742950" indent="-742950">
              <a:buAutoNum type="arabicPeriod"/>
            </a:pPr>
            <a:r>
              <a:rPr lang="en-US" sz="3200" dirty="0">
                <a:latin typeface="Myriad Pro" panose="020B0503030403020204" pitchFamily="34" charset="0"/>
              </a:rPr>
              <a:t>Provide </a:t>
            </a:r>
            <a:r>
              <a:rPr lang="en-US" sz="3200" b="1" dirty="0">
                <a:latin typeface="Myriad Pro" panose="020B0503030403020204" pitchFamily="34" charset="0"/>
              </a:rPr>
              <a:t>personal evangelism training</a:t>
            </a:r>
          </a:p>
        </p:txBody>
      </p:sp>
      <p:pic>
        <p:nvPicPr>
          <p:cNvPr id="13" name="Picture 12" descr="A white background with grey squares&#10;&#10;Description automatically generated">
            <a:extLst>
              <a:ext uri="{FF2B5EF4-FFF2-40B4-BE49-F238E27FC236}">
                <a16:creationId xmlns:a16="http://schemas.microsoft.com/office/drawing/2014/main" id="{51B22A9D-800C-A163-5A23-D90D4701CAAB}"/>
              </a:ext>
            </a:extLst>
          </p:cNvPr>
          <p:cNvPicPr>
            <a:picLocks noChangeAspect="1"/>
          </p:cNvPicPr>
          <p:nvPr/>
        </p:nvPicPr>
        <p:blipFill rotWithShape="1">
          <a:blip r:embed="rId3"/>
          <a:srcRect l="80595" t="94390" b="2"/>
          <a:stretch/>
        </p:blipFill>
        <p:spPr>
          <a:xfrm>
            <a:off x="2474685" y="6419086"/>
            <a:ext cx="2365829" cy="438913"/>
          </a:xfrm>
          <a:prstGeom prst="rect">
            <a:avLst/>
          </a:prstGeom>
        </p:spPr>
      </p:pic>
      <p:pic>
        <p:nvPicPr>
          <p:cNvPr id="14" name="Picture 13" descr="A white background with grey squares&#10;&#10;Description automatically generated">
            <a:extLst>
              <a:ext uri="{FF2B5EF4-FFF2-40B4-BE49-F238E27FC236}">
                <a16:creationId xmlns:a16="http://schemas.microsoft.com/office/drawing/2014/main" id="{EC1AFC54-D95D-1D73-C8BD-65BB49C3ED44}"/>
              </a:ext>
            </a:extLst>
          </p:cNvPr>
          <p:cNvPicPr>
            <a:picLocks noChangeAspect="1"/>
          </p:cNvPicPr>
          <p:nvPr/>
        </p:nvPicPr>
        <p:blipFill rotWithShape="1">
          <a:blip r:embed="rId3"/>
          <a:srcRect l="80595" t="94390" b="2"/>
          <a:stretch/>
        </p:blipFill>
        <p:spPr>
          <a:xfrm>
            <a:off x="4913085" y="6419086"/>
            <a:ext cx="2365829" cy="438914"/>
          </a:xfrm>
          <a:prstGeom prst="rect">
            <a:avLst/>
          </a:prstGeom>
        </p:spPr>
      </p:pic>
      <p:pic>
        <p:nvPicPr>
          <p:cNvPr id="15" name="Picture 14" descr="A white background with grey squares&#10;&#10;Description automatically generated">
            <a:extLst>
              <a:ext uri="{FF2B5EF4-FFF2-40B4-BE49-F238E27FC236}">
                <a16:creationId xmlns:a16="http://schemas.microsoft.com/office/drawing/2014/main" id="{8113B099-C0F8-0D47-B16D-B3F66D0404C3}"/>
              </a:ext>
            </a:extLst>
          </p:cNvPr>
          <p:cNvPicPr>
            <a:picLocks noChangeAspect="1"/>
          </p:cNvPicPr>
          <p:nvPr/>
        </p:nvPicPr>
        <p:blipFill rotWithShape="1">
          <a:blip r:embed="rId3"/>
          <a:srcRect l="80595" t="94390" b="2"/>
          <a:stretch/>
        </p:blipFill>
        <p:spPr>
          <a:xfrm>
            <a:off x="7351485" y="6419084"/>
            <a:ext cx="2365829" cy="438915"/>
          </a:xfrm>
          <a:prstGeom prst="rect">
            <a:avLst/>
          </a:prstGeom>
        </p:spPr>
      </p:pic>
      <p:pic>
        <p:nvPicPr>
          <p:cNvPr id="16" name="Picture 15" descr="A white background with grey squares&#10;&#10;Description automatically generated">
            <a:extLst>
              <a:ext uri="{FF2B5EF4-FFF2-40B4-BE49-F238E27FC236}">
                <a16:creationId xmlns:a16="http://schemas.microsoft.com/office/drawing/2014/main" id="{C9C9E370-461F-DA64-6368-BE7EC578426C}"/>
              </a:ext>
            </a:extLst>
          </p:cNvPr>
          <p:cNvPicPr>
            <a:picLocks noChangeAspect="1"/>
          </p:cNvPicPr>
          <p:nvPr/>
        </p:nvPicPr>
        <p:blipFill rotWithShape="1">
          <a:blip r:embed="rId3"/>
          <a:srcRect l="80595" t="94390" b="2"/>
          <a:stretch/>
        </p:blipFill>
        <p:spPr>
          <a:xfrm>
            <a:off x="9789885" y="6419084"/>
            <a:ext cx="2365829" cy="438916"/>
          </a:xfrm>
          <a:prstGeom prst="rect">
            <a:avLst/>
          </a:prstGeom>
        </p:spPr>
      </p:pic>
      <p:pic>
        <p:nvPicPr>
          <p:cNvPr id="17" name="Picture 16" descr="A white background with grey squares&#10;&#10;Description automatically generated">
            <a:extLst>
              <a:ext uri="{FF2B5EF4-FFF2-40B4-BE49-F238E27FC236}">
                <a16:creationId xmlns:a16="http://schemas.microsoft.com/office/drawing/2014/main" id="{9DAF27BF-376C-1677-5EC5-FF6DFAF5A79B}"/>
              </a:ext>
            </a:extLst>
          </p:cNvPr>
          <p:cNvPicPr>
            <a:picLocks noChangeAspect="1"/>
          </p:cNvPicPr>
          <p:nvPr/>
        </p:nvPicPr>
        <p:blipFill rotWithShape="1">
          <a:blip r:embed="rId3"/>
          <a:srcRect l="80595" t="94390" b="2"/>
          <a:stretch/>
        </p:blipFill>
        <p:spPr>
          <a:xfrm>
            <a:off x="0" y="6419088"/>
            <a:ext cx="2365829" cy="438912"/>
          </a:xfrm>
          <a:prstGeom prst="rect">
            <a:avLst/>
          </a:prstGeom>
        </p:spPr>
      </p:pic>
    </p:spTree>
    <p:extLst>
      <p:ext uri="{BB962C8B-B14F-4D97-AF65-F5344CB8AC3E}">
        <p14:creationId xmlns:p14="http://schemas.microsoft.com/office/powerpoint/2010/main" val="2127074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screen with a white background&#10;&#10;Description automatically generated with medium confidence">
            <a:extLst>
              <a:ext uri="{FF2B5EF4-FFF2-40B4-BE49-F238E27FC236}">
                <a16:creationId xmlns:a16="http://schemas.microsoft.com/office/drawing/2014/main" id="{9ECBF1ED-53EA-ECD4-CF63-A95BDEC8B51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AB0BE94-556D-02D1-C613-00DC5B9A0056}"/>
              </a:ext>
            </a:extLst>
          </p:cNvPr>
          <p:cNvSpPr txBox="1"/>
          <p:nvPr/>
        </p:nvSpPr>
        <p:spPr>
          <a:xfrm>
            <a:off x="3933825" y="2639167"/>
            <a:ext cx="743086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“Many would be willing to work if they were taught how to begin. They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need to be instructed</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and encouraged. Every church should be a training school for Christian workers.”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Ministry of Healing,</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p. 149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5" name="TextBox 4">
            <a:extLst>
              <a:ext uri="{FF2B5EF4-FFF2-40B4-BE49-F238E27FC236}">
                <a16:creationId xmlns:a16="http://schemas.microsoft.com/office/drawing/2014/main" id="{DE13F365-9975-F7FC-4B33-B4930F84B93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EVANGELISM TRAINING</a:t>
            </a:r>
            <a:endPar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438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5221" y="870858"/>
            <a:ext cx="5191646" cy="554445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49584" y="1149072"/>
            <a:ext cx="482291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Training classes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should be conducted in various lines of outreach ministry”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138).</a:t>
            </a:r>
          </a:p>
        </p:txBody>
      </p:sp>
      <p:pic>
        <p:nvPicPr>
          <p:cNvPr id="6" name="Picture 5">
            <a:extLst>
              <a:ext uri="{FF2B5EF4-FFF2-40B4-BE49-F238E27FC236}">
                <a16:creationId xmlns:a16="http://schemas.microsoft.com/office/drawing/2014/main" id="{E50CCBBE-6CC5-C2F8-043D-A418A0A304B6}"/>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228469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1D3CC7D-2D73-E842-A045-BB337FF01386}"/>
              </a:ext>
            </a:extLst>
          </p:cNvPr>
          <p:cNvPicPr>
            <a:picLocks noChangeAspect="1"/>
          </p:cNvPicPr>
          <p:nvPr/>
        </p:nvPicPr>
        <p:blipFill>
          <a:blip r:embed="rId3"/>
          <a:srcRect/>
          <a:stretch/>
        </p:blipFill>
        <p:spPr>
          <a:xfrm>
            <a:off x="7347666" y="2300422"/>
            <a:ext cx="3436443" cy="2865489"/>
          </a:xfrm>
          <a:prstGeom prst="rect">
            <a:avLst/>
          </a:prstGeom>
        </p:spPr>
      </p:pic>
      <p:sp>
        <p:nvSpPr>
          <p:cNvPr id="3" name="TextBox 2">
            <a:extLst>
              <a:ext uri="{FF2B5EF4-FFF2-40B4-BE49-F238E27FC236}">
                <a16:creationId xmlns:a16="http://schemas.microsoft.com/office/drawing/2014/main" id="{327DDF39-7AFC-FBE6-E57B-978870EC5C37}"/>
              </a:ext>
            </a:extLst>
          </p:cNvPr>
          <p:cNvSpPr txBox="1"/>
          <p:nvPr/>
        </p:nvSpPr>
        <p:spPr>
          <a:xfrm>
            <a:off x="614811" y="1715710"/>
            <a:ext cx="5273739" cy="1713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rPr>
              <a:t>Total </a:t>
            </a:r>
            <a:r>
              <a:rPr kumimoji="0" lang="en-US" sz="5400" b="1" i="0" u="none" strike="noStrike" kern="0" cap="none" spc="0" normalizeH="0" baseline="0" noProof="0" dirty="0">
                <a:ln>
                  <a:noFill/>
                </a:ln>
                <a:solidFill>
                  <a:srgbClr val="C00000"/>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rPr>
              <a:t>Member</a:t>
            </a:r>
            <a:r>
              <a:rPr kumimoji="0" lang="en-US" sz="5400" b="1" i="0" u="none" strike="noStrike" kern="0" cap="none" spc="0" normalizeH="0" baseline="0" noProof="0" dirty="0">
                <a:ln>
                  <a:noFill/>
                </a:ln>
                <a:solidFill>
                  <a:prstClr val="black"/>
                </a:solidFill>
                <a:effectLst/>
                <a:uLnTx/>
                <a:uFillTx/>
                <a:latin typeface="Advent Sans Logo" panose="020B0502040504020204" pitchFamily="34" charset="0"/>
                <a:ea typeface="Advent Sans Logo" panose="020B0502040504020204" pitchFamily="34" charset="0"/>
                <a:cs typeface="Advent Sans Logo" panose="020B0502040504020204" pitchFamily="34" charset="0"/>
                <a:sym typeface="Helvetica Neue"/>
              </a:rPr>
              <a:t> Involvement</a:t>
            </a:r>
          </a:p>
        </p:txBody>
      </p:sp>
    </p:spTree>
    <p:extLst>
      <p:ext uri="{BB962C8B-B14F-4D97-AF65-F5344CB8AC3E}">
        <p14:creationId xmlns:p14="http://schemas.microsoft.com/office/powerpoint/2010/main" val="1986440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sky with clouds&#10;&#10;Description automatically generated">
            <a:extLst>
              <a:ext uri="{FF2B5EF4-FFF2-40B4-BE49-F238E27FC236}">
                <a16:creationId xmlns:a16="http://schemas.microsoft.com/office/drawing/2014/main" id="{16ECF039-8661-12A9-A156-6864208D05BB}"/>
              </a:ext>
            </a:extLst>
          </p:cNvPr>
          <p:cNvPicPr>
            <a:picLocks noChangeAspect="1"/>
          </p:cNvPicPr>
          <p:nvPr/>
        </p:nvPicPr>
        <p:blipFill rotWithShape="1">
          <a:blip r:embed="rId2"/>
          <a:srcRect t="22889"/>
          <a:stretch/>
        </p:blipFill>
        <p:spPr>
          <a:xfrm>
            <a:off x="0" y="0"/>
            <a:ext cx="12192000" cy="5288280"/>
          </a:xfrm>
          <a:prstGeom prst="rect">
            <a:avLst/>
          </a:prstGeom>
        </p:spPr>
      </p:pic>
      <p:pic>
        <p:nvPicPr>
          <p:cNvPr id="3" name="Picture 2" descr="Several hexagons with different images&#10;&#10;Description automatically generated">
            <a:extLst>
              <a:ext uri="{FF2B5EF4-FFF2-40B4-BE49-F238E27FC236}">
                <a16:creationId xmlns:a16="http://schemas.microsoft.com/office/drawing/2014/main" id="{6398C2A5-4531-5B1E-5E0D-C53D82BFCC52}"/>
              </a:ext>
            </a:extLst>
          </p:cNvPr>
          <p:cNvPicPr>
            <a:picLocks noChangeAspect="1"/>
          </p:cNvPicPr>
          <p:nvPr/>
        </p:nvPicPr>
        <p:blipFill rotWithShape="1">
          <a:blip r:embed="rId3"/>
          <a:srcRect t="12357" b="10532"/>
          <a:stretch/>
        </p:blipFill>
        <p:spPr>
          <a:xfrm>
            <a:off x="0" y="1569721"/>
            <a:ext cx="12192000" cy="5288280"/>
          </a:xfrm>
          <a:prstGeom prst="rect">
            <a:avLst/>
          </a:prstGeom>
        </p:spPr>
      </p:pic>
      <p:sp>
        <p:nvSpPr>
          <p:cNvPr id="2" name="TextBox 1">
            <a:extLst>
              <a:ext uri="{FF2B5EF4-FFF2-40B4-BE49-F238E27FC236}">
                <a16:creationId xmlns:a16="http://schemas.microsoft.com/office/drawing/2014/main" id="{BE04444C-C01F-0BB0-8443-03D064855396}"/>
              </a:ext>
            </a:extLst>
          </p:cNvPr>
          <p:cNvSpPr txBox="1"/>
          <p:nvPr/>
        </p:nvSpPr>
        <p:spPr>
          <a:xfrm>
            <a:off x="2691731" y="431338"/>
            <a:ext cx="680853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 SINGLE, ACTIVE, ONGOING DISCIPLESHIP PLAN</a:t>
            </a:r>
          </a:p>
        </p:txBody>
      </p:sp>
    </p:spTree>
    <p:extLst>
      <p:ext uri="{BB962C8B-B14F-4D97-AF65-F5344CB8AC3E}">
        <p14:creationId xmlns:p14="http://schemas.microsoft.com/office/powerpoint/2010/main" val="2428225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now covered field with lines&#10;&#10;Description automatically generated">
            <a:extLst>
              <a:ext uri="{FF2B5EF4-FFF2-40B4-BE49-F238E27FC236}">
                <a16:creationId xmlns:a16="http://schemas.microsoft.com/office/drawing/2014/main" id="{7078B51C-5C49-6CD5-E420-DB8A1D105F4E}"/>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42283E10-60CC-B3EE-B672-5FD8AFF17767}"/>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1B0D6C-7553-EFF0-1CF9-0D5D9EDF98F4}"/>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233E7B"/>
                </a:solidFill>
                <a:latin typeface="Myriad Pro" panose="020B0503030403020204" pitchFamily="34" charset="0"/>
              </a:rPr>
              <a:t>PREPARE</a:t>
            </a:r>
          </a:p>
          <a:p>
            <a:pPr algn="ctr"/>
            <a:r>
              <a:rPr lang="en-US" sz="2800" i="1" dirty="0">
                <a:latin typeface="Myriad Pro" panose="020B0503030403020204" pitchFamily="34" charset="0"/>
              </a:rPr>
              <a:t>the soil of the heart</a:t>
            </a:r>
            <a:endParaRPr lang="en-US" i="1" dirty="0">
              <a:latin typeface="Myriad Pro" panose="020B0503030403020204" pitchFamily="34" charset="0"/>
            </a:endParaRPr>
          </a:p>
        </p:txBody>
      </p:sp>
    </p:spTree>
    <p:extLst>
      <p:ext uri="{BB962C8B-B14F-4D97-AF65-F5344CB8AC3E}">
        <p14:creationId xmlns:p14="http://schemas.microsoft.com/office/powerpoint/2010/main" val="2664358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now covered field with lines&#10;&#10;Description automatically generated">
            <a:extLst>
              <a:ext uri="{FF2B5EF4-FFF2-40B4-BE49-F238E27FC236}">
                <a16:creationId xmlns:a16="http://schemas.microsoft.com/office/drawing/2014/main" id="{7078B51C-5C49-6CD5-E420-DB8A1D105F4E}"/>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42283E10-60CC-B3EE-B672-5FD8AFF17767}"/>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1B0D6C-7553-EFF0-1CF9-0D5D9EDF98F4}"/>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233E7B"/>
                </a:solidFill>
                <a:latin typeface="Myriad Pro" panose="020B0503030403020204" pitchFamily="34" charset="0"/>
              </a:rPr>
              <a:t>PREPARE</a:t>
            </a:r>
          </a:p>
          <a:p>
            <a:pPr algn="ctr"/>
            <a:r>
              <a:rPr lang="en-US" sz="2800" i="1" dirty="0">
                <a:latin typeface="Myriad Pro" panose="020B0503030403020204" pitchFamily="34" charset="0"/>
              </a:rPr>
              <a:t>the soil of the heart</a:t>
            </a:r>
            <a:endParaRPr lang="en-US" i="1" dirty="0">
              <a:latin typeface="Myriad Pro" panose="020B0503030403020204" pitchFamily="34" charset="0"/>
            </a:endParaRPr>
          </a:p>
        </p:txBody>
      </p:sp>
      <p:sp>
        <p:nvSpPr>
          <p:cNvPr id="6" name="TextBox 5">
            <a:extLst>
              <a:ext uri="{FF2B5EF4-FFF2-40B4-BE49-F238E27FC236}">
                <a16:creationId xmlns:a16="http://schemas.microsoft.com/office/drawing/2014/main" id="{57A41717-EDAA-7A22-2E03-D90065EE0392}"/>
              </a:ext>
            </a:extLst>
          </p:cNvPr>
          <p:cNvSpPr txBox="1"/>
          <p:nvPr/>
        </p:nvSpPr>
        <p:spPr>
          <a:xfrm>
            <a:off x="1411224" y="3429000"/>
            <a:ext cx="9369552" cy="1200329"/>
          </a:xfrm>
          <a:prstGeom prst="rect">
            <a:avLst/>
          </a:prstGeom>
          <a:noFill/>
        </p:spPr>
        <p:txBody>
          <a:bodyPr wrap="square" rtlCol="0">
            <a:spAutoFit/>
          </a:bodyPr>
          <a:lstStyle/>
          <a:p>
            <a:pPr algn="ctr"/>
            <a:r>
              <a:rPr lang="en-US" sz="3600" b="1" dirty="0">
                <a:latin typeface="Myriad Pro" panose="020B0503030403020204" pitchFamily="34" charset="0"/>
              </a:rPr>
              <a:t>How?</a:t>
            </a:r>
            <a:r>
              <a:rPr lang="en-US" sz="3600" dirty="0">
                <a:latin typeface="Myriad Pro" panose="020B0503030403020204" pitchFamily="34" charset="0"/>
              </a:rPr>
              <a:t> </a:t>
            </a:r>
          </a:p>
          <a:p>
            <a:pPr algn="ctr"/>
            <a:r>
              <a:rPr lang="en-US" sz="3600" dirty="0">
                <a:latin typeface="Myriad Pro" panose="020B0503030403020204" pitchFamily="34" charset="0"/>
              </a:rPr>
              <a:t>Befriend people and minister to practical needs.</a:t>
            </a:r>
          </a:p>
        </p:txBody>
      </p:sp>
    </p:spTree>
    <p:extLst>
      <p:ext uri="{BB962C8B-B14F-4D97-AF65-F5344CB8AC3E}">
        <p14:creationId xmlns:p14="http://schemas.microsoft.com/office/powerpoint/2010/main" val="1920877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now covered field with lines&#10;&#10;Description automatically generated">
            <a:extLst>
              <a:ext uri="{FF2B5EF4-FFF2-40B4-BE49-F238E27FC236}">
                <a16:creationId xmlns:a16="http://schemas.microsoft.com/office/drawing/2014/main" id="{7078B51C-5C49-6CD5-E420-DB8A1D105F4E}"/>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42283E10-60CC-B3EE-B672-5FD8AFF17767}"/>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1B0D6C-7553-EFF0-1CF9-0D5D9EDF98F4}"/>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233E7B"/>
                </a:solidFill>
                <a:latin typeface="Myriad Pro" panose="020B0503030403020204" pitchFamily="34" charset="0"/>
              </a:rPr>
              <a:t>PREPARE</a:t>
            </a:r>
          </a:p>
          <a:p>
            <a:pPr algn="ctr"/>
            <a:r>
              <a:rPr lang="en-US" sz="2800" i="1" dirty="0">
                <a:latin typeface="Myriad Pro" panose="020B0503030403020204" pitchFamily="34" charset="0"/>
              </a:rPr>
              <a:t>the soil of the heart</a:t>
            </a:r>
            <a:endParaRPr lang="en-US" i="1" dirty="0">
              <a:latin typeface="Myriad Pro" panose="020B0503030403020204" pitchFamily="34" charset="0"/>
            </a:endParaRPr>
          </a:p>
        </p:txBody>
      </p:sp>
      <p:sp>
        <p:nvSpPr>
          <p:cNvPr id="6" name="TextBox 5">
            <a:extLst>
              <a:ext uri="{FF2B5EF4-FFF2-40B4-BE49-F238E27FC236}">
                <a16:creationId xmlns:a16="http://schemas.microsoft.com/office/drawing/2014/main" id="{57A41717-EDAA-7A22-2E03-D90065EE0392}"/>
              </a:ext>
            </a:extLst>
          </p:cNvPr>
          <p:cNvSpPr txBox="1"/>
          <p:nvPr/>
        </p:nvSpPr>
        <p:spPr>
          <a:xfrm>
            <a:off x="1411224" y="3429000"/>
            <a:ext cx="9369552" cy="1323439"/>
          </a:xfrm>
          <a:prstGeom prst="rect">
            <a:avLst/>
          </a:prstGeom>
          <a:noFill/>
        </p:spPr>
        <p:txBody>
          <a:bodyPr wrap="square" rtlCol="0">
            <a:spAutoFit/>
          </a:bodyPr>
          <a:lstStyle/>
          <a:p>
            <a:pPr algn="ctr"/>
            <a:r>
              <a:rPr lang="en-US" sz="4000" b="1" dirty="0">
                <a:latin typeface="Myriad Pro" panose="020B0503030403020204" pitchFamily="34" charset="0"/>
              </a:rPr>
              <a:t>Health and Friendship</a:t>
            </a:r>
          </a:p>
          <a:p>
            <a:pPr algn="ctr"/>
            <a:r>
              <a:rPr lang="en-US" sz="4000" b="1" dirty="0">
                <a:latin typeface="Myriad Pro" panose="020B0503030403020204" pitchFamily="34" charset="0"/>
              </a:rPr>
              <a:t>Building Ministries</a:t>
            </a:r>
          </a:p>
        </p:txBody>
      </p:sp>
    </p:spTree>
    <p:extLst>
      <p:ext uri="{BB962C8B-B14F-4D97-AF65-F5344CB8AC3E}">
        <p14:creationId xmlns:p14="http://schemas.microsoft.com/office/powerpoint/2010/main" val="308736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white and grey background&#10;&#10;Description automatically generated">
            <a:extLst>
              <a:ext uri="{FF2B5EF4-FFF2-40B4-BE49-F238E27FC236}">
                <a16:creationId xmlns:a16="http://schemas.microsoft.com/office/drawing/2014/main" id="{869A5111-3518-DD48-8202-6CCB35BE19AA}"/>
              </a:ext>
            </a:extLst>
          </p:cNvPr>
          <p:cNvPicPr>
            <a:picLocks noChangeAspect="1"/>
          </p:cNvPicPr>
          <p:nvPr/>
        </p:nvPicPr>
        <p:blipFill>
          <a:blip r:embed="rId3"/>
          <a:stretch>
            <a:fillRect/>
          </a:stretch>
        </p:blipFill>
        <p:spPr>
          <a:xfrm flipH="1">
            <a:off x="0" y="-1"/>
            <a:ext cx="2781300" cy="6857999"/>
          </a:xfrm>
          <a:prstGeom prst="rect">
            <a:avLst/>
          </a:prstGeom>
        </p:spPr>
      </p:pic>
      <p:pic>
        <p:nvPicPr>
          <p:cNvPr id="2" name="Picture 1" descr="A close-up of a field&#10;&#10;Description automatically generated">
            <a:extLst>
              <a:ext uri="{FF2B5EF4-FFF2-40B4-BE49-F238E27FC236}">
                <a16:creationId xmlns:a16="http://schemas.microsoft.com/office/drawing/2014/main" id="{8B6083E0-EF18-82D1-55B6-2B1944B47CB2}"/>
              </a:ext>
            </a:extLst>
          </p:cNvPr>
          <p:cNvPicPr>
            <a:picLocks noChangeAspect="1"/>
          </p:cNvPicPr>
          <p:nvPr/>
        </p:nvPicPr>
        <p:blipFill>
          <a:blip r:embed="rId4"/>
          <a:stretch>
            <a:fillRect/>
          </a:stretch>
        </p:blipFill>
        <p:spPr>
          <a:xfrm>
            <a:off x="518699" y="419811"/>
            <a:ext cx="1862602" cy="1607481"/>
          </a:xfrm>
          <a:prstGeom prst="rect">
            <a:avLst/>
          </a:prstGeom>
        </p:spPr>
      </p:pic>
      <p:pic>
        <p:nvPicPr>
          <p:cNvPr id="10" name="Picture 9" descr="A hand pouring water into a small plant&#10;&#10;Description automatically generated">
            <a:extLst>
              <a:ext uri="{FF2B5EF4-FFF2-40B4-BE49-F238E27FC236}">
                <a16:creationId xmlns:a16="http://schemas.microsoft.com/office/drawing/2014/main" id="{5EF33A53-B00D-AF5B-93D3-CFA249C3DCDB}"/>
              </a:ext>
            </a:extLst>
          </p:cNvPr>
          <p:cNvPicPr>
            <a:picLocks noChangeAspect="1"/>
          </p:cNvPicPr>
          <p:nvPr/>
        </p:nvPicPr>
        <p:blipFill>
          <a:blip r:embed="rId5">
            <a:alphaModFix amt="65000"/>
            <a:extLst>
              <a:ext uri="{BEBA8EAE-BF5A-486C-A8C5-ECC9F3942E4B}">
                <a14:imgProps xmlns:a14="http://schemas.microsoft.com/office/drawing/2010/main">
                  <a14:imgLayer r:embed="rId6">
                    <a14:imgEffect>
                      <a14:colorTemperature colorTemp="3000"/>
                    </a14:imgEffect>
                    <a14:imgEffect>
                      <a14:saturation sat="0"/>
                    </a14:imgEffect>
                  </a14:imgLayer>
                </a14:imgProps>
              </a:ext>
            </a:extLst>
          </a:blip>
          <a:stretch>
            <a:fillRect/>
          </a:stretch>
        </p:blipFill>
        <p:spPr>
          <a:xfrm>
            <a:off x="857040" y="3209252"/>
            <a:ext cx="1185922" cy="1023487"/>
          </a:xfrm>
          <a:prstGeom prst="rect">
            <a:avLst/>
          </a:prstGeom>
        </p:spPr>
      </p:pic>
      <p:pic>
        <p:nvPicPr>
          <p:cNvPr id="11" name="Picture 10" descr="A hexagon image of wheat&#10;&#10;Description automatically generated">
            <a:extLst>
              <a:ext uri="{FF2B5EF4-FFF2-40B4-BE49-F238E27FC236}">
                <a16:creationId xmlns:a16="http://schemas.microsoft.com/office/drawing/2014/main" id="{08CA113D-F8A0-32E4-C275-822C6287E093}"/>
              </a:ext>
            </a:extLst>
          </p:cNvPr>
          <p:cNvPicPr>
            <a:picLocks noChangeAspect="1"/>
          </p:cNvPicPr>
          <p:nvPr/>
        </p:nvPicPr>
        <p:blipFill>
          <a:blip r:embed="rId7">
            <a:alphaModFix amt="65000"/>
            <a:extLst>
              <a:ext uri="{BEBA8EAE-BF5A-486C-A8C5-ECC9F3942E4B}">
                <a14:imgProps xmlns:a14="http://schemas.microsoft.com/office/drawing/2010/main">
                  <a14:imgLayer r:embed="rId8">
                    <a14:imgEffect>
                      <a14:colorTemperature colorTemp="3000"/>
                    </a14:imgEffect>
                    <a14:imgEffect>
                      <a14:saturation sat="0"/>
                    </a14:imgEffect>
                  </a14:imgLayer>
                </a14:imgProps>
              </a:ext>
            </a:extLst>
          </a:blip>
          <a:stretch>
            <a:fillRect/>
          </a:stretch>
        </p:blipFill>
        <p:spPr>
          <a:xfrm>
            <a:off x="857039" y="4311976"/>
            <a:ext cx="1185923" cy="1023488"/>
          </a:xfrm>
          <a:prstGeom prst="rect">
            <a:avLst/>
          </a:prstGeom>
        </p:spPr>
      </p:pic>
      <p:pic>
        <p:nvPicPr>
          <p:cNvPr id="12" name="Picture 11" descr="A hand holding a seed in the soil&#10;&#10;Description automatically generated">
            <a:extLst>
              <a:ext uri="{FF2B5EF4-FFF2-40B4-BE49-F238E27FC236}">
                <a16:creationId xmlns:a16="http://schemas.microsoft.com/office/drawing/2014/main" id="{9137F496-1FCF-CF8C-7E24-7DFB4BC99C5E}"/>
              </a:ext>
            </a:extLst>
          </p:cNvPr>
          <p:cNvPicPr>
            <a:picLocks noChangeAspect="1"/>
          </p:cNvPicPr>
          <p:nvPr/>
        </p:nvPicPr>
        <p:blipFill>
          <a:blip r:embed="rId9">
            <a:alphaModFix amt="65000"/>
            <a:extLst>
              <a:ext uri="{BEBA8EAE-BF5A-486C-A8C5-ECC9F3942E4B}">
                <a14:imgProps xmlns:a14="http://schemas.microsoft.com/office/drawing/2010/main">
                  <a14:imgLayer r:embed="rId10">
                    <a14:imgEffect>
                      <a14:colorTemperature colorTemp="3000"/>
                    </a14:imgEffect>
                    <a14:imgEffect>
                      <a14:saturation sat="0"/>
                    </a14:imgEffect>
                  </a14:imgLayer>
                </a14:imgProps>
              </a:ext>
            </a:extLst>
          </a:blip>
          <a:stretch>
            <a:fillRect/>
          </a:stretch>
        </p:blipFill>
        <p:spPr>
          <a:xfrm>
            <a:off x="857041" y="2106529"/>
            <a:ext cx="1185921" cy="1023486"/>
          </a:xfrm>
          <a:prstGeom prst="rect">
            <a:avLst/>
          </a:prstGeom>
        </p:spPr>
      </p:pic>
      <p:pic>
        <p:nvPicPr>
          <p:cNvPr id="13" name="Picture 12" descr="A hand holding a bag of grains&#10;&#10;Description automatically generated">
            <a:extLst>
              <a:ext uri="{FF2B5EF4-FFF2-40B4-BE49-F238E27FC236}">
                <a16:creationId xmlns:a16="http://schemas.microsoft.com/office/drawing/2014/main" id="{2306C56A-34B6-7F7D-E1DD-CEF525AA4D8D}"/>
              </a:ext>
            </a:extLst>
          </p:cNvPr>
          <p:cNvPicPr>
            <a:picLocks noChangeAspect="1"/>
          </p:cNvPicPr>
          <p:nvPr/>
        </p:nvPicPr>
        <p:blipFill>
          <a:blip r:embed="rId11">
            <a:alphaModFix amt="66000"/>
            <a:extLst>
              <a:ext uri="{BEBA8EAE-BF5A-486C-A8C5-ECC9F3942E4B}">
                <a14:imgProps xmlns:a14="http://schemas.microsoft.com/office/drawing/2010/main">
                  <a14:imgLayer r:embed="rId12">
                    <a14:imgEffect>
                      <a14:colorTemperature colorTemp="3000"/>
                    </a14:imgEffect>
                    <a14:imgEffect>
                      <a14:saturation sat="0"/>
                    </a14:imgEffect>
                  </a14:imgLayer>
                </a14:imgProps>
              </a:ext>
            </a:extLst>
          </a:blip>
          <a:stretch>
            <a:fillRect/>
          </a:stretch>
        </p:blipFill>
        <p:spPr>
          <a:xfrm>
            <a:off x="857040" y="5414701"/>
            <a:ext cx="1185923" cy="1023488"/>
          </a:xfrm>
          <a:prstGeom prst="rect">
            <a:avLst/>
          </a:prstGeom>
        </p:spPr>
      </p:pic>
      <p:sp>
        <p:nvSpPr>
          <p:cNvPr id="5" name="TextBox 4">
            <a:extLst>
              <a:ext uri="{FF2B5EF4-FFF2-40B4-BE49-F238E27FC236}">
                <a16:creationId xmlns:a16="http://schemas.microsoft.com/office/drawing/2014/main" id="{851BDCF5-B1BE-8571-3681-0F97CF549835}"/>
              </a:ext>
            </a:extLst>
          </p:cNvPr>
          <p:cNvSpPr txBox="1"/>
          <p:nvPr/>
        </p:nvSpPr>
        <p:spPr>
          <a:xfrm>
            <a:off x="2781300" y="202788"/>
            <a:ext cx="9410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DISCIPLE-MAKING JOURNEY</a:t>
            </a:r>
          </a:p>
        </p:txBody>
      </p:sp>
      <p:sp>
        <p:nvSpPr>
          <p:cNvPr id="6" name="TextBox 5">
            <a:extLst>
              <a:ext uri="{FF2B5EF4-FFF2-40B4-BE49-F238E27FC236}">
                <a16:creationId xmlns:a16="http://schemas.microsoft.com/office/drawing/2014/main" id="{DDBF4A1C-9817-1EE2-A3C5-966E1571C6A4}"/>
              </a:ext>
            </a:extLst>
          </p:cNvPr>
          <p:cNvSpPr txBox="1"/>
          <p:nvPr/>
        </p:nvSpPr>
        <p:spPr>
          <a:xfrm>
            <a:off x="2900000" y="1223551"/>
            <a:ext cx="9130951" cy="707886"/>
          </a:xfrm>
          <a:prstGeom prst="rect">
            <a:avLst/>
          </a:prstGeom>
          <a:noFill/>
        </p:spPr>
        <p:txBody>
          <a:bodyPr wrap="square" rtlCol="0">
            <a:spAutoFit/>
          </a:bodyPr>
          <a:lstStyle/>
          <a:p>
            <a:pPr marL="1155700" marR="0" lvl="0" indent="-808038"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Friendship Interest</a:t>
            </a:r>
          </a:p>
        </p:txBody>
      </p:sp>
    </p:spTree>
    <p:extLst>
      <p:ext uri="{BB962C8B-B14F-4D97-AF65-F5344CB8AC3E}">
        <p14:creationId xmlns:p14="http://schemas.microsoft.com/office/powerpoint/2010/main" val="563983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A white and blue background with a blue and white sign&#10;&#10;Description automatically generated">
            <a:extLst>
              <a:ext uri="{FF2B5EF4-FFF2-40B4-BE49-F238E27FC236}">
                <a16:creationId xmlns:a16="http://schemas.microsoft.com/office/drawing/2014/main" id="{701105C4-9912-4AF9-207D-737933E2B54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A3C326D-EA94-8456-2D28-54F3AA85B47C}"/>
              </a:ext>
            </a:extLst>
          </p:cNvPr>
          <p:cNvSpPr txBox="1"/>
          <p:nvPr/>
        </p:nvSpPr>
        <p:spPr>
          <a:xfrm>
            <a:off x="3933825" y="2737650"/>
            <a:ext cx="763406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“And when Jesus went out He saw a great multitude; and He was moved with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compassion</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for them, and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healed</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their sick.” </a:t>
            </a:r>
            <a:endParaRPr lang="en-US" sz="3200" dirty="0">
              <a:solidFill>
                <a:prstClr val="black"/>
              </a:solidFill>
              <a:latin typeface="Myriad Pro" panose="020B0503030403020204" pitchFamily="34" charset="0"/>
            </a:endParaRPr>
          </a:p>
          <a:p>
            <a:pPr marL="0" marR="0" lvl="0" indent="0" defTabSz="914400" rtl="0" eaLnBrk="1" fontAlgn="auto" latinLnBrk="0" hangingPunct="1">
              <a:lnSpc>
                <a:spcPct val="100000"/>
              </a:lnSpc>
              <a:spcBef>
                <a:spcPts val="24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Matthew 14:14 </a:t>
            </a:r>
          </a:p>
        </p:txBody>
      </p:sp>
      <p:sp>
        <p:nvSpPr>
          <p:cNvPr id="7" name="TextBox 6">
            <a:extLst>
              <a:ext uri="{FF2B5EF4-FFF2-40B4-BE49-F238E27FC236}">
                <a16:creationId xmlns:a16="http://schemas.microsoft.com/office/drawing/2014/main" id="{D0940BEE-6F84-ED2A-5AA7-50419498081E}"/>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615820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A white and blue background with a blue and white sign&#10;&#10;Description automatically generated">
            <a:extLst>
              <a:ext uri="{FF2B5EF4-FFF2-40B4-BE49-F238E27FC236}">
                <a16:creationId xmlns:a16="http://schemas.microsoft.com/office/drawing/2014/main" id="{701105C4-9912-4AF9-207D-737933E2B54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A3C326D-EA94-8456-2D28-54F3AA85B47C}"/>
              </a:ext>
            </a:extLst>
          </p:cNvPr>
          <p:cNvSpPr txBox="1"/>
          <p:nvPr/>
        </p:nvSpPr>
        <p:spPr>
          <a:xfrm>
            <a:off x="3933824" y="2333685"/>
            <a:ext cx="7634061"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“No line is to be drawn between the genuine medical missionary work and the gospel ministry. These two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must</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blend. They are not to stand apart as separate lines of work.” </a:t>
            </a:r>
            <a:endParaRPr lang="en-US" sz="32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 Call to Medical Evangelism and Health Education, </a:t>
            </a:r>
            <a:r>
              <a:rPr kumimoji="0" lang="en-US" sz="24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44</a:t>
            </a:r>
            <a:endParaRPr lang="en-US" sz="24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D0940BEE-6F84-ED2A-5AA7-50419498081E}"/>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086799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A white and blue background with a blue and white sign&#10;&#10;Description automatically generated">
            <a:extLst>
              <a:ext uri="{FF2B5EF4-FFF2-40B4-BE49-F238E27FC236}">
                <a16:creationId xmlns:a16="http://schemas.microsoft.com/office/drawing/2014/main" id="{701105C4-9912-4AF9-207D-737933E2B54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A3C326D-EA94-8456-2D28-54F3AA85B47C}"/>
              </a:ext>
            </a:extLst>
          </p:cNvPr>
          <p:cNvSpPr txBox="1"/>
          <p:nvPr/>
        </p:nvSpPr>
        <p:spPr>
          <a:xfrm>
            <a:off x="3933825" y="2644170"/>
            <a:ext cx="74815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a:t>
            </a:r>
            <a:r>
              <a:rPr kumimoji="0" lang="en-US" sz="32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mn-cs"/>
              </a:rPr>
              <a:t>sowers</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of the seed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have a work to do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 preparing hearts to receive the gospel.”</a:t>
            </a:r>
          </a:p>
          <a:p>
            <a:pPr marL="0" marR="0" lvl="0" indent="0" algn="l" defTabSz="914400" rtl="0" eaLnBrk="1" fontAlgn="auto" latinLnBrk="0" hangingPunct="1">
              <a:lnSpc>
                <a:spcPct val="100000"/>
              </a:lnSpc>
              <a:spcBef>
                <a:spcPts val="2400"/>
              </a:spcBef>
              <a:spcAft>
                <a:spcPts val="0"/>
              </a:spcAft>
              <a:buClrTx/>
              <a:buSzTx/>
              <a:buFontTx/>
              <a:buNone/>
              <a:tabLst/>
              <a:defRPr/>
            </a:pPr>
            <a:r>
              <a:rPr lang="en-US" sz="2800" i="1" dirty="0">
                <a:solidFill>
                  <a:prstClr val="black"/>
                </a:solidFill>
                <a:latin typeface="Myriad Pro" panose="020B0503030403020204" pitchFamily="34" charset="0"/>
              </a:rPr>
              <a:t>Christ’s Object Lessons, </a:t>
            </a:r>
            <a:r>
              <a:rPr lang="en-US" sz="2800" dirty="0">
                <a:solidFill>
                  <a:prstClr val="black"/>
                </a:solidFill>
                <a:latin typeface="Myriad Pro" panose="020B0503030403020204" pitchFamily="34" charset="0"/>
              </a:rPr>
              <a:t>p.</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57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D0940BEE-6F84-ED2A-5AA7-50419498081E}"/>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108040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and planting seeds&#10;&#10;Description automatically generated">
            <a:extLst>
              <a:ext uri="{FF2B5EF4-FFF2-40B4-BE49-F238E27FC236}">
                <a16:creationId xmlns:a16="http://schemas.microsoft.com/office/drawing/2014/main" id="{F9D31285-CD9C-5993-1EAE-7187C415E7C1}"/>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9E6CC524-DA52-E0BF-E0DC-0B5CFE2E34E3}"/>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2D4B59-A129-49B8-6944-32341D07A9E2}"/>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6E3D19"/>
                </a:solidFill>
                <a:latin typeface="Myriad Pro" panose="020B0503030403020204" pitchFamily="34" charset="0"/>
              </a:rPr>
              <a:t>PLANT</a:t>
            </a:r>
          </a:p>
          <a:p>
            <a:pPr algn="ctr"/>
            <a:r>
              <a:rPr lang="en-US" sz="2800" i="1" dirty="0">
                <a:latin typeface="Myriad Pro" panose="020B0503030403020204" pitchFamily="34" charset="0"/>
              </a:rPr>
              <a:t>seeds of truth</a:t>
            </a:r>
            <a:endParaRPr lang="en-US" i="1" dirty="0">
              <a:latin typeface="Myriad Pro" panose="020B0503030403020204" pitchFamily="34" charset="0"/>
            </a:endParaRPr>
          </a:p>
        </p:txBody>
      </p:sp>
    </p:spTree>
    <p:extLst>
      <p:ext uri="{BB962C8B-B14F-4D97-AF65-F5344CB8AC3E}">
        <p14:creationId xmlns:p14="http://schemas.microsoft.com/office/powerpoint/2010/main" val="821629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and planting seeds&#10;&#10;Description automatically generated">
            <a:extLst>
              <a:ext uri="{FF2B5EF4-FFF2-40B4-BE49-F238E27FC236}">
                <a16:creationId xmlns:a16="http://schemas.microsoft.com/office/drawing/2014/main" id="{F9D31285-CD9C-5993-1EAE-7187C415E7C1}"/>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9E6CC524-DA52-E0BF-E0DC-0B5CFE2E34E3}"/>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2D4B59-A129-49B8-6944-32341D07A9E2}"/>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6E3D19"/>
                </a:solidFill>
                <a:latin typeface="Myriad Pro" panose="020B0503030403020204" pitchFamily="34" charset="0"/>
              </a:rPr>
              <a:t>PLANT</a:t>
            </a:r>
          </a:p>
          <a:p>
            <a:pPr algn="ctr"/>
            <a:r>
              <a:rPr lang="en-US" sz="2800" i="1" dirty="0">
                <a:latin typeface="Myriad Pro" panose="020B0503030403020204" pitchFamily="34" charset="0"/>
              </a:rPr>
              <a:t>seeds of truth</a:t>
            </a:r>
            <a:endParaRPr lang="en-US" i="1" dirty="0">
              <a:latin typeface="Myriad Pro" panose="020B0503030403020204" pitchFamily="34" charset="0"/>
            </a:endParaRPr>
          </a:p>
        </p:txBody>
      </p:sp>
      <p:sp>
        <p:nvSpPr>
          <p:cNvPr id="6" name="TextBox 5">
            <a:extLst>
              <a:ext uri="{FF2B5EF4-FFF2-40B4-BE49-F238E27FC236}">
                <a16:creationId xmlns:a16="http://schemas.microsoft.com/office/drawing/2014/main" id="{543359DA-5C66-07DA-DBA6-9483B2029870}"/>
              </a:ext>
            </a:extLst>
          </p:cNvPr>
          <p:cNvSpPr txBox="1"/>
          <p:nvPr/>
        </p:nvSpPr>
        <p:spPr>
          <a:xfrm>
            <a:off x="1411224" y="3429000"/>
            <a:ext cx="9369552" cy="1200329"/>
          </a:xfrm>
          <a:prstGeom prst="rect">
            <a:avLst/>
          </a:prstGeom>
          <a:noFill/>
        </p:spPr>
        <p:txBody>
          <a:bodyPr wrap="square" rtlCol="0">
            <a:spAutoFit/>
          </a:bodyPr>
          <a:lstStyle/>
          <a:p>
            <a:pPr algn="ctr"/>
            <a:r>
              <a:rPr lang="en-US" sz="3600" b="1" dirty="0">
                <a:latin typeface="Myriad Pro" panose="020B0503030403020204" pitchFamily="34" charset="0"/>
              </a:rPr>
              <a:t>How?</a:t>
            </a:r>
            <a:r>
              <a:rPr lang="en-US" sz="3600" dirty="0">
                <a:latin typeface="Myriad Pro" panose="020B0503030403020204" pitchFamily="34" charset="0"/>
              </a:rPr>
              <a:t> </a:t>
            </a:r>
          </a:p>
          <a:p>
            <a:pPr algn="ctr"/>
            <a:r>
              <a:rPr lang="en-US" sz="3600" dirty="0">
                <a:latin typeface="Myriad Pro" panose="020B0503030403020204" pitchFamily="34" charset="0"/>
              </a:rPr>
              <a:t>Invite people to consider spiritual truth.</a:t>
            </a:r>
          </a:p>
        </p:txBody>
      </p:sp>
    </p:spTree>
    <p:extLst>
      <p:ext uri="{BB962C8B-B14F-4D97-AF65-F5344CB8AC3E}">
        <p14:creationId xmlns:p14="http://schemas.microsoft.com/office/powerpoint/2010/main" val="12084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s hand with fingers extended&#10;&#10;Description automatically generated">
            <a:extLst>
              <a:ext uri="{FF2B5EF4-FFF2-40B4-BE49-F238E27FC236}">
                <a16:creationId xmlns:a16="http://schemas.microsoft.com/office/drawing/2014/main" id="{A2D71265-2A70-6999-0ADC-1F5CC7FDC18B}"/>
              </a:ext>
            </a:extLst>
          </p:cNvPr>
          <p:cNvPicPr>
            <a:picLocks noChangeAspect="1"/>
          </p:cNvPicPr>
          <p:nvPr/>
        </p:nvPicPr>
        <p:blipFill rotWithShape="1">
          <a:blip r:embed="rId2"/>
          <a:srcRect l="7196" r="24117"/>
          <a:stretch/>
        </p:blipFill>
        <p:spPr>
          <a:xfrm>
            <a:off x="1" y="0"/>
            <a:ext cx="12192000" cy="6858001"/>
          </a:xfrm>
          <a:prstGeom prst="rect">
            <a:avLst/>
          </a:prstGeom>
        </p:spPr>
      </p:pic>
      <p:sp>
        <p:nvSpPr>
          <p:cNvPr id="6" name="TextBox 5">
            <a:extLst>
              <a:ext uri="{FF2B5EF4-FFF2-40B4-BE49-F238E27FC236}">
                <a16:creationId xmlns:a16="http://schemas.microsoft.com/office/drawing/2014/main" id="{4D0B1FAD-F6FA-D7A8-DE33-09305E88974D}"/>
              </a:ext>
            </a:extLst>
          </p:cNvPr>
          <p:cNvSpPr txBox="1"/>
          <p:nvPr/>
        </p:nvSpPr>
        <p:spPr>
          <a:xfrm>
            <a:off x="5855419" y="4446941"/>
            <a:ext cx="59119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 Biblical Strategy for Disciple-Making Evangelism</a:t>
            </a:r>
          </a:p>
        </p:txBody>
      </p:sp>
      <p:sp>
        <p:nvSpPr>
          <p:cNvPr id="4" name="TextBox 3">
            <a:extLst>
              <a:ext uri="{FF2B5EF4-FFF2-40B4-BE49-F238E27FC236}">
                <a16:creationId xmlns:a16="http://schemas.microsoft.com/office/drawing/2014/main" id="{D1D55A9E-F390-3C56-39D6-2219FE6F4034}"/>
              </a:ext>
            </a:extLst>
          </p:cNvPr>
          <p:cNvSpPr txBox="1"/>
          <p:nvPr/>
        </p:nvSpPr>
        <p:spPr>
          <a:xfrm>
            <a:off x="5778674" y="720608"/>
            <a:ext cx="6413326" cy="34697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logo with text and circles&#10;&#10;Description automatically generated with medium confidence">
            <a:extLst>
              <a:ext uri="{FF2B5EF4-FFF2-40B4-BE49-F238E27FC236}">
                <a16:creationId xmlns:a16="http://schemas.microsoft.com/office/drawing/2014/main" id="{89C06A89-A2A9-5A1C-88BC-7EAFE4F760BB}"/>
              </a:ext>
            </a:extLst>
          </p:cNvPr>
          <p:cNvPicPr>
            <a:picLocks noChangeAspect="1"/>
          </p:cNvPicPr>
          <p:nvPr/>
        </p:nvPicPr>
        <p:blipFill>
          <a:blip r:embed="rId3"/>
          <a:stretch>
            <a:fillRect/>
          </a:stretch>
        </p:blipFill>
        <p:spPr>
          <a:xfrm>
            <a:off x="6270171" y="1184847"/>
            <a:ext cx="5082459" cy="2541230"/>
          </a:xfrm>
          <a:prstGeom prst="rect">
            <a:avLst/>
          </a:prstGeom>
        </p:spPr>
      </p:pic>
    </p:spTree>
    <p:extLst>
      <p:ext uri="{BB962C8B-B14F-4D97-AF65-F5344CB8AC3E}">
        <p14:creationId xmlns:p14="http://schemas.microsoft.com/office/powerpoint/2010/main" val="2601477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and planting seeds&#10;&#10;Description automatically generated">
            <a:extLst>
              <a:ext uri="{FF2B5EF4-FFF2-40B4-BE49-F238E27FC236}">
                <a16:creationId xmlns:a16="http://schemas.microsoft.com/office/drawing/2014/main" id="{F9D31285-CD9C-5993-1EAE-7187C415E7C1}"/>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9E6CC524-DA52-E0BF-E0DC-0B5CFE2E34E3}"/>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2D4B59-A129-49B8-6944-32341D07A9E2}"/>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6E3D19"/>
                </a:solidFill>
                <a:latin typeface="Myriad Pro" panose="020B0503030403020204" pitchFamily="34" charset="0"/>
              </a:rPr>
              <a:t>PLANT</a:t>
            </a:r>
          </a:p>
          <a:p>
            <a:pPr algn="ctr"/>
            <a:r>
              <a:rPr lang="en-US" sz="2800" i="1" dirty="0">
                <a:latin typeface="Myriad Pro" panose="020B0503030403020204" pitchFamily="34" charset="0"/>
              </a:rPr>
              <a:t>seeds of truth</a:t>
            </a:r>
            <a:endParaRPr lang="en-US" i="1" dirty="0">
              <a:latin typeface="Myriad Pro" panose="020B0503030403020204" pitchFamily="34" charset="0"/>
            </a:endParaRPr>
          </a:p>
        </p:txBody>
      </p:sp>
      <p:sp>
        <p:nvSpPr>
          <p:cNvPr id="5" name="TextBox 4">
            <a:extLst>
              <a:ext uri="{FF2B5EF4-FFF2-40B4-BE49-F238E27FC236}">
                <a16:creationId xmlns:a16="http://schemas.microsoft.com/office/drawing/2014/main" id="{4BF12312-6AF7-5834-D102-211196B42A06}"/>
              </a:ext>
            </a:extLst>
          </p:cNvPr>
          <p:cNvSpPr txBox="1"/>
          <p:nvPr/>
        </p:nvSpPr>
        <p:spPr>
          <a:xfrm>
            <a:off x="1411224" y="3429000"/>
            <a:ext cx="9369552" cy="1323439"/>
          </a:xfrm>
          <a:prstGeom prst="rect">
            <a:avLst/>
          </a:prstGeom>
          <a:noFill/>
        </p:spPr>
        <p:txBody>
          <a:bodyPr wrap="square" rtlCol="0">
            <a:spAutoFit/>
          </a:bodyPr>
          <a:lstStyle/>
          <a:p>
            <a:pPr algn="ctr"/>
            <a:r>
              <a:rPr lang="en-US" sz="4000" b="1" dirty="0">
                <a:latin typeface="Myriad Pro" panose="020B0503030403020204" pitchFamily="34" charset="0"/>
              </a:rPr>
              <a:t>Literature, Media, and</a:t>
            </a:r>
          </a:p>
          <a:p>
            <a:pPr algn="ctr"/>
            <a:r>
              <a:rPr lang="en-US" sz="4000" b="1" dirty="0">
                <a:latin typeface="Myriad Pro" panose="020B0503030403020204" pitchFamily="34" charset="0"/>
              </a:rPr>
              <a:t>Invitation Ministries</a:t>
            </a:r>
          </a:p>
        </p:txBody>
      </p:sp>
    </p:spTree>
    <p:extLst>
      <p:ext uri="{BB962C8B-B14F-4D97-AF65-F5344CB8AC3E}">
        <p14:creationId xmlns:p14="http://schemas.microsoft.com/office/powerpoint/2010/main" val="2003136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white and grey background&#10;&#10;Description automatically generated">
            <a:extLst>
              <a:ext uri="{FF2B5EF4-FFF2-40B4-BE49-F238E27FC236}">
                <a16:creationId xmlns:a16="http://schemas.microsoft.com/office/drawing/2014/main" id="{BF5D7ED0-72DB-3F28-7ED0-0476E7068013}"/>
              </a:ext>
            </a:extLst>
          </p:cNvPr>
          <p:cNvPicPr>
            <a:picLocks noChangeAspect="1"/>
          </p:cNvPicPr>
          <p:nvPr/>
        </p:nvPicPr>
        <p:blipFill>
          <a:blip r:embed="rId3"/>
          <a:stretch>
            <a:fillRect/>
          </a:stretch>
        </p:blipFill>
        <p:spPr>
          <a:xfrm flipH="1">
            <a:off x="0" y="-1"/>
            <a:ext cx="2781300" cy="6857999"/>
          </a:xfrm>
          <a:prstGeom prst="rect">
            <a:avLst/>
          </a:prstGeom>
        </p:spPr>
      </p:pic>
      <p:pic>
        <p:nvPicPr>
          <p:cNvPr id="10" name="Picture 9" descr="A hand pouring water into a small plant&#10;&#10;Description automatically generated">
            <a:extLst>
              <a:ext uri="{FF2B5EF4-FFF2-40B4-BE49-F238E27FC236}">
                <a16:creationId xmlns:a16="http://schemas.microsoft.com/office/drawing/2014/main" id="{5EF33A53-B00D-AF5B-93D3-CFA249C3DCDB}"/>
              </a:ext>
            </a:extLst>
          </p:cNvPr>
          <p:cNvPicPr>
            <a:picLocks noChangeAspect="1"/>
          </p:cNvPicPr>
          <p:nvPr/>
        </p:nvPicPr>
        <p:blipFill>
          <a:blip r:embed="rId4">
            <a:alphaModFix amt="65000"/>
            <a:extLst>
              <a:ext uri="{BEBA8EAE-BF5A-486C-A8C5-ECC9F3942E4B}">
                <a14:imgProps xmlns:a14="http://schemas.microsoft.com/office/drawing/2010/main">
                  <a14:imgLayer r:embed="rId5">
                    <a14:imgEffect>
                      <a14:colorTemperature colorTemp="3000"/>
                    </a14:imgEffect>
                    <a14:imgEffect>
                      <a14:saturation sat="0"/>
                    </a14:imgEffect>
                  </a14:imgLayer>
                </a14:imgProps>
              </a:ext>
            </a:extLst>
          </a:blip>
          <a:stretch>
            <a:fillRect/>
          </a:stretch>
        </p:blipFill>
        <p:spPr>
          <a:xfrm>
            <a:off x="857040" y="3209252"/>
            <a:ext cx="1185922" cy="1023487"/>
          </a:xfrm>
          <a:prstGeom prst="rect">
            <a:avLst/>
          </a:prstGeom>
        </p:spPr>
      </p:pic>
      <p:pic>
        <p:nvPicPr>
          <p:cNvPr id="11" name="Picture 10" descr="A hexagon image of wheat&#10;&#10;Description automatically generated">
            <a:extLst>
              <a:ext uri="{FF2B5EF4-FFF2-40B4-BE49-F238E27FC236}">
                <a16:creationId xmlns:a16="http://schemas.microsoft.com/office/drawing/2014/main" id="{08CA113D-F8A0-32E4-C275-822C6287E093}"/>
              </a:ext>
            </a:extLst>
          </p:cNvPr>
          <p:cNvPicPr>
            <a:picLocks noChangeAspect="1"/>
          </p:cNvPicPr>
          <p:nvPr/>
        </p:nvPicPr>
        <p:blipFill>
          <a:blip r:embed="rId6">
            <a:alphaModFix amt="65000"/>
            <a:extLst>
              <a:ext uri="{BEBA8EAE-BF5A-486C-A8C5-ECC9F3942E4B}">
                <a14:imgProps xmlns:a14="http://schemas.microsoft.com/office/drawing/2010/main">
                  <a14:imgLayer r:embed="rId7">
                    <a14:imgEffect>
                      <a14:colorTemperature colorTemp="3000"/>
                    </a14:imgEffect>
                    <a14:imgEffect>
                      <a14:saturation sat="0"/>
                    </a14:imgEffect>
                  </a14:imgLayer>
                </a14:imgProps>
              </a:ext>
            </a:extLst>
          </a:blip>
          <a:stretch>
            <a:fillRect/>
          </a:stretch>
        </p:blipFill>
        <p:spPr>
          <a:xfrm>
            <a:off x="857039" y="4311976"/>
            <a:ext cx="1185923" cy="1023488"/>
          </a:xfrm>
          <a:prstGeom prst="rect">
            <a:avLst/>
          </a:prstGeom>
        </p:spPr>
      </p:pic>
      <p:pic>
        <p:nvPicPr>
          <p:cNvPr id="13" name="Picture 12" descr="A hand holding a bag of grains&#10;&#10;Description automatically generated">
            <a:extLst>
              <a:ext uri="{FF2B5EF4-FFF2-40B4-BE49-F238E27FC236}">
                <a16:creationId xmlns:a16="http://schemas.microsoft.com/office/drawing/2014/main" id="{2306C56A-34B6-7F7D-E1DD-CEF525AA4D8D}"/>
              </a:ext>
            </a:extLst>
          </p:cNvPr>
          <p:cNvPicPr>
            <a:picLocks noChangeAspect="1"/>
          </p:cNvPicPr>
          <p:nvPr/>
        </p:nvPicPr>
        <p:blipFill>
          <a:blip r:embed="rId8">
            <a:alphaModFix amt="66000"/>
            <a:extLst>
              <a:ext uri="{BEBA8EAE-BF5A-486C-A8C5-ECC9F3942E4B}">
                <a14:imgProps xmlns:a14="http://schemas.microsoft.com/office/drawing/2010/main">
                  <a14:imgLayer r:embed="rId9">
                    <a14:imgEffect>
                      <a14:colorTemperature colorTemp="3000"/>
                    </a14:imgEffect>
                    <a14:imgEffect>
                      <a14:saturation sat="0"/>
                    </a14:imgEffect>
                  </a14:imgLayer>
                </a14:imgProps>
              </a:ext>
            </a:extLst>
          </a:blip>
          <a:stretch>
            <a:fillRect/>
          </a:stretch>
        </p:blipFill>
        <p:spPr>
          <a:xfrm>
            <a:off x="857040" y="5414701"/>
            <a:ext cx="1185923" cy="1023488"/>
          </a:xfrm>
          <a:prstGeom prst="rect">
            <a:avLst/>
          </a:prstGeom>
        </p:spPr>
      </p:pic>
      <p:pic>
        <p:nvPicPr>
          <p:cNvPr id="4" name="Picture 3" descr="A hand holding a seed in the soil&#10;&#10;Description automatically generated">
            <a:extLst>
              <a:ext uri="{FF2B5EF4-FFF2-40B4-BE49-F238E27FC236}">
                <a16:creationId xmlns:a16="http://schemas.microsoft.com/office/drawing/2014/main" id="{B66A3418-57FD-CDB8-F64A-46BB65550779}"/>
              </a:ext>
            </a:extLst>
          </p:cNvPr>
          <p:cNvPicPr>
            <a:picLocks noChangeAspect="1"/>
          </p:cNvPicPr>
          <p:nvPr/>
        </p:nvPicPr>
        <p:blipFill>
          <a:blip r:embed="rId10"/>
          <a:stretch>
            <a:fillRect/>
          </a:stretch>
        </p:blipFill>
        <p:spPr>
          <a:xfrm>
            <a:off x="518698" y="1522533"/>
            <a:ext cx="1862603" cy="1607482"/>
          </a:xfrm>
          <a:prstGeom prst="rect">
            <a:avLst/>
          </a:prstGeom>
        </p:spPr>
      </p:pic>
      <p:pic>
        <p:nvPicPr>
          <p:cNvPr id="5" name="Picture 4" descr="A close-up of a field&#10;&#10;Description automatically generated">
            <a:extLst>
              <a:ext uri="{FF2B5EF4-FFF2-40B4-BE49-F238E27FC236}">
                <a16:creationId xmlns:a16="http://schemas.microsoft.com/office/drawing/2014/main" id="{44BE0D49-F887-7437-8F8B-5C71CD830824}"/>
              </a:ext>
            </a:extLst>
          </p:cNvPr>
          <p:cNvPicPr>
            <a:picLocks noChangeAspect="1"/>
          </p:cNvPicPr>
          <p:nvPr/>
        </p:nvPicPr>
        <p:blipFill>
          <a:blip r:embed="rId11">
            <a:alphaModFix amt="65000"/>
            <a:extLst>
              <a:ext uri="{BEBA8EAE-BF5A-486C-A8C5-ECC9F3942E4B}">
                <a14:imgProps xmlns:a14="http://schemas.microsoft.com/office/drawing/2010/main">
                  <a14:imgLayer r:embed="rId12">
                    <a14:imgEffect>
                      <a14:colorTemperature colorTemp="3000"/>
                    </a14:imgEffect>
                    <a14:imgEffect>
                      <a14:saturation sat="0"/>
                    </a14:imgEffect>
                  </a14:imgLayer>
                </a14:imgProps>
              </a:ext>
            </a:extLst>
          </a:blip>
          <a:stretch>
            <a:fillRect/>
          </a:stretch>
        </p:blipFill>
        <p:spPr>
          <a:xfrm>
            <a:off x="789388" y="303043"/>
            <a:ext cx="1321221" cy="1140253"/>
          </a:xfrm>
          <a:prstGeom prst="rect">
            <a:avLst/>
          </a:prstGeom>
        </p:spPr>
      </p:pic>
      <p:sp>
        <p:nvSpPr>
          <p:cNvPr id="2" name="TextBox 1">
            <a:extLst>
              <a:ext uri="{FF2B5EF4-FFF2-40B4-BE49-F238E27FC236}">
                <a16:creationId xmlns:a16="http://schemas.microsoft.com/office/drawing/2014/main" id="{36C9A480-0F9B-7E76-785F-20B21980E60A}"/>
              </a:ext>
            </a:extLst>
          </p:cNvPr>
          <p:cNvSpPr txBox="1"/>
          <p:nvPr/>
        </p:nvSpPr>
        <p:spPr>
          <a:xfrm>
            <a:off x="2781300" y="202788"/>
            <a:ext cx="9410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DISCIPLE-MAKING JOURNEY</a:t>
            </a:r>
          </a:p>
        </p:txBody>
      </p:sp>
      <p:sp>
        <p:nvSpPr>
          <p:cNvPr id="7" name="TextBox 6">
            <a:extLst>
              <a:ext uri="{FF2B5EF4-FFF2-40B4-BE49-F238E27FC236}">
                <a16:creationId xmlns:a16="http://schemas.microsoft.com/office/drawing/2014/main" id="{9A36BBF9-2500-02C1-248A-9CDA6DD4C5C9}"/>
              </a:ext>
            </a:extLst>
          </p:cNvPr>
          <p:cNvSpPr txBox="1"/>
          <p:nvPr/>
        </p:nvSpPr>
        <p:spPr>
          <a:xfrm>
            <a:off x="2900000" y="1223551"/>
            <a:ext cx="9130951" cy="1477328"/>
          </a:xfrm>
          <a:prstGeom prst="rect">
            <a:avLst/>
          </a:prstGeom>
          <a:noFill/>
        </p:spPr>
        <p:txBody>
          <a:bodyPr wrap="square" rtlCol="0">
            <a:spAutoFit/>
          </a:bodyPr>
          <a:lstStyle/>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Friendship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Spiritual Interest</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536366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A white background with a brown and white sign&#10;&#10;Description automatically generated with medium confidence">
            <a:extLst>
              <a:ext uri="{FF2B5EF4-FFF2-40B4-BE49-F238E27FC236}">
                <a16:creationId xmlns:a16="http://schemas.microsoft.com/office/drawing/2014/main" id="{AB2496BE-BCA4-DFE9-3965-19313127711C}"/>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9984402-F2A9-988A-ED83-5BFB17445B9B}"/>
              </a:ext>
            </a:extLst>
          </p:cNvPr>
          <p:cNvSpPr txBox="1"/>
          <p:nvPr/>
        </p:nvSpPr>
        <p:spPr>
          <a:xfrm>
            <a:off x="3933825" y="2644170"/>
            <a:ext cx="748156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 who sows sparingly will also reap sparingly, and he who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sows bountifully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will also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reap bountifully</a:t>
            </a:r>
            <a:r>
              <a:rPr kumimoji="0" lang="en-US" sz="32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 Corinthians 9:6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12" name="TextBox 11">
            <a:extLst>
              <a:ext uri="{FF2B5EF4-FFF2-40B4-BE49-F238E27FC236}">
                <a16:creationId xmlns:a16="http://schemas.microsoft.com/office/drawing/2014/main" id="{88F1D5EA-88DB-2BF2-4883-539F468D14F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13624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A white background with a brown and white sign&#10;&#10;Description automatically generated with medium confidence">
            <a:extLst>
              <a:ext uri="{FF2B5EF4-FFF2-40B4-BE49-F238E27FC236}">
                <a16:creationId xmlns:a16="http://schemas.microsoft.com/office/drawing/2014/main" id="{AB2496BE-BCA4-DFE9-3965-19313127711C}"/>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9984402-F2A9-988A-ED83-5BFB17445B9B}"/>
              </a:ext>
            </a:extLst>
          </p:cNvPr>
          <p:cNvSpPr txBox="1"/>
          <p:nvPr/>
        </p:nvSpPr>
        <p:spPr>
          <a:xfrm>
            <a:off x="3933825" y="2644170"/>
            <a:ext cx="748156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“Unvarnished truth must be spoken, in leaflets and pamphlets, and </a:t>
            </a:r>
            <a:r>
              <a:rPr kumimoji="0" lang="en-US" sz="32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these</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must be scattered</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like the leaves of autumn.”</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Testimonies for the Church, </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vol. 9, p. 231</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12" name="TextBox 11">
            <a:extLst>
              <a:ext uri="{FF2B5EF4-FFF2-40B4-BE49-F238E27FC236}">
                <a16:creationId xmlns:a16="http://schemas.microsoft.com/office/drawing/2014/main" id="{88F1D5EA-88DB-2BF2-4883-539F468D14F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541173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A white background with a brown and white sign&#10;&#10;Description automatically generated with medium confidence">
            <a:extLst>
              <a:ext uri="{FF2B5EF4-FFF2-40B4-BE49-F238E27FC236}">
                <a16:creationId xmlns:a16="http://schemas.microsoft.com/office/drawing/2014/main" id="{AB2496BE-BCA4-DFE9-3965-19313127711C}"/>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9984402-F2A9-988A-ED83-5BFB17445B9B}"/>
              </a:ext>
            </a:extLst>
          </p:cNvPr>
          <p:cNvSpPr txBox="1"/>
          <p:nvPr/>
        </p:nvSpPr>
        <p:spPr>
          <a:xfrm>
            <a:off x="3933825" y="2644170"/>
            <a:ext cx="748156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Everyone</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who has heard the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invitation</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is to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echo the message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from hill and valley, saying, ‘Come.’”</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Acts of the Apostles, </a:t>
            </a: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a:t>
            </a:r>
            <a:r>
              <a:rPr lang="en-US" sz="2800" dirty="0">
                <a:solidFill>
                  <a:prstClr val="black"/>
                </a:solidFill>
                <a:latin typeface="Myriad Pro" panose="020B0503030403020204" pitchFamily="34" charset="0"/>
              </a:rPr>
              <a:t> </a:t>
            </a: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12" name="TextBox 11">
            <a:extLst>
              <a:ext uri="{FF2B5EF4-FFF2-40B4-BE49-F238E27FC236}">
                <a16:creationId xmlns:a16="http://schemas.microsoft.com/office/drawing/2014/main" id="{88F1D5EA-88DB-2BF2-4883-539F468D14F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689162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pouring water onto a small plant&#10;&#10;Description automatically generated">
            <a:extLst>
              <a:ext uri="{FF2B5EF4-FFF2-40B4-BE49-F238E27FC236}">
                <a16:creationId xmlns:a16="http://schemas.microsoft.com/office/drawing/2014/main" id="{A6414C95-071C-2FE3-FE66-2C64CF701FEC}"/>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5BFA4CDD-95D5-7E8F-C26E-5789E28FC27A}"/>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764A76-F85D-85C3-FA5A-465A68E4BF51}"/>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019148"/>
                </a:solidFill>
                <a:latin typeface="Myriad Pro" panose="020B0503030403020204" pitchFamily="34" charset="0"/>
              </a:rPr>
              <a:t>CULTIVATE</a:t>
            </a:r>
          </a:p>
          <a:p>
            <a:pPr algn="ctr"/>
            <a:r>
              <a:rPr lang="en-US" sz="2800" i="1" dirty="0">
                <a:latin typeface="Myriad Pro" panose="020B0503030403020204" pitchFamily="34" charset="0"/>
              </a:rPr>
              <a:t>spiritual interests</a:t>
            </a:r>
            <a:endParaRPr lang="en-US" i="1" dirty="0">
              <a:latin typeface="Myriad Pro" panose="020B0503030403020204" pitchFamily="34" charset="0"/>
            </a:endParaRPr>
          </a:p>
        </p:txBody>
      </p:sp>
    </p:spTree>
    <p:extLst>
      <p:ext uri="{BB962C8B-B14F-4D97-AF65-F5344CB8AC3E}">
        <p14:creationId xmlns:p14="http://schemas.microsoft.com/office/powerpoint/2010/main" val="3453420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pouring water onto a small plant&#10;&#10;Description automatically generated">
            <a:extLst>
              <a:ext uri="{FF2B5EF4-FFF2-40B4-BE49-F238E27FC236}">
                <a16:creationId xmlns:a16="http://schemas.microsoft.com/office/drawing/2014/main" id="{A6414C95-071C-2FE3-FE66-2C64CF701FEC}"/>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5BFA4CDD-95D5-7E8F-C26E-5789E28FC27A}"/>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764A76-F85D-85C3-FA5A-465A68E4BF51}"/>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019148"/>
                </a:solidFill>
                <a:latin typeface="Myriad Pro" panose="020B0503030403020204" pitchFamily="34" charset="0"/>
              </a:rPr>
              <a:t>CULTIVATE</a:t>
            </a:r>
          </a:p>
          <a:p>
            <a:pPr algn="ctr"/>
            <a:r>
              <a:rPr lang="en-US" sz="2800" i="1" dirty="0">
                <a:latin typeface="Myriad Pro" panose="020B0503030403020204" pitchFamily="34" charset="0"/>
              </a:rPr>
              <a:t>spiritual interests</a:t>
            </a:r>
            <a:endParaRPr lang="en-US" i="1" dirty="0">
              <a:latin typeface="Myriad Pro" panose="020B0503030403020204" pitchFamily="34" charset="0"/>
            </a:endParaRPr>
          </a:p>
        </p:txBody>
      </p:sp>
      <p:sp>
        <p:nvSpPr>
          <p:cNvPr id="6" name="TextBox 5">
            <a:extLst>
              <a:ext uri="{FF2B5EF4-FFF2-40B4-BE49-F238E27FC236}">
                <a16:creationId xmlns:a16="http://schemas.microsoft.com/office/drawing/2014/main" id="{769EF4CD-D744-84FC-F5BE-71644AC5C1A0}"/>
              </a:ext>
            </a:extLst>
          </p:cNvPr>
          <p:cNvSpPr txBox="1"/>
          <p:nvPr/>
        </p:nvSpPr>
        <p:spPr>
          <a:xfrm>
            <a:off x="1411224" y="3429000"/>
            <a:ext cx="9369552" cy="1754326"/>
          </a:xfrm>
          <a:prstGeom prst="rect">
            <a:avLst/>
          </a:prstGeom>
          <a:noFill/>
        </p:spPr>
        <p:txBody>
          <a:bodyPr wrap="square" rtlCol="0">
            <a:spAutoFit/>
          </a:bodyPr>
          <a:lstStyle/>
          <a:p>
            <a:pPr algn="ctr"/>
            <a:r>
              <a:rPr lang="en-US" sz="3600" b="1" dirty="0">
                <a:latin typeface="Myriad Pro" panose="020B0503030403020204" pitchFamily="34" charset="0"/>
              </a:rPr>
              <a:t>How?</a:t>
            </a:r>
            <a:r>
              <a:rPr lang="en-US" sz="3600" dirty="0">
                <a:latin typeface="Myriad Pro" panose="020B0503030403020204" pitchFamily="34" charset="0"/>
              </a:rPr>
              <a:t> </a:t>
            </a:r>
          </a:p>
          <a:p>
            <a:pPr algn="ctr"/>
            <a:r>
              <a:rPr lang="en-US" sz="3600" dirty="0">
                <a:latin typeface="Myriad Pro" panose="020B0503030403020204" pitchFamily="34" charset="0"/>
              </a:rPr>
              <a:t>Engage people in a series of </a:t>
            </a:r>
          </a:p>
          <a:p>
            <a:pPr algn="ctr"/>
            <a:r>
              <a:rPr lang="en-US" sz="3600" dirty="0">
                <a:latin typeface="Myriad Pro" panose="020B0503030403020204" pitchFamily="34" charset="0"/>
              </a:rPr>
              <a:t>full-message Bible studies.</a:t>
            </a:r>
          </a:p>
        </p:txBody>
      </p:sp>
    </p:spTree>
    <p:extLst>
      <p:ext uri="{BB962C8B-B14F-4D97-AF65-F5344CB8AC3E}">
        <p14:creationId xmlns:p14="http://schemas.microsoft.com/office/powerpoint/2010/main" val="3370199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pouring water onto a small plant&#10;&#10;Description automatically generated">
            <a:extLst>
              <a:ext uri="{FF2B5EF4-FFF2-40B4-BE49-F238E27FC236}">
                <a16:creationId xmlns:a16="http://schemas.microsoft.com/office/drawing/2014/main" id="{A6414C95-071C-2FE3-FE66-2C64CF701FEC}"/>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5BFA4CDD-95D5-7E8F-C26E-5789E28FC27A}"/>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764A76-F85D-85C3-FA5A-465A68E4BF51}"/>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019148"/>
                </a:solidFill>
                <a:latin typeface="Myriad Pro" panose="020B0503030403020204" pitchFamily="34" charset="0"/>
              </a:rPr>
              <a:t>CULTIVATE</a:t>
            </a:r>
          </a:p>
          <a:p>
            <a:pPr algn="ctr"/>
            <a:r>
              <a:rPr lang="en-US" sz="2800" i="1" dirty="0">
                <a:latin typeface="Myriad Pro" panose="020B0503030403020204" pitchFamily="34" charset="0"/>
              </a:rPr>
              <a:t>spiritual interests</a:t>
            </a:r>
            <a:endParaRPr lang="en-US" i="1" dirty="0">
              <a:latin typeface="Myriad Pro" panose="020B0503030403020204" pitchFamily="34" charset="0"/>
            </a:endParaRPr>
          </a:p>
        </p:txBody>
      </p:sp>
      <p:sp>
        <p:nvSpPr>
          <p:cNvPr id="5" name="TextBox 4">
            <a:extLst>
              <a:ext uri="{FF2B5EF4-FFF2-40B4-BE49-F238E27FC236}">
                <a16:creationId xmlns:a16="http://schemas.microsoft.com/office/drawing/2014/main" id="{B0433D03-CA56-423E-14CA-FE3E773FD985}"/>
              </a:ext>
            </a:extLst>
          </p:cNvPr>
          <p:cNvSpPr txBox="1"/>
          <p:nvPr/>
        </p:nvSpPr>
        <p:spPr>
          <a:xfrm>
            <a:off x="1411224" y="3429000"/>
            <a:ext cx="9369552" cy="707886"/>
          </a:xfrm>
          <a:prstGeom prst="rect">
            <a:avLst/>
          </a:prstGeom>
          <a:noFill/>
        </p:spPr>
        <p:txBody>
          <a:bodyPr wrap="square" rtlCol="0">
            <a:spAutoFit/>
          </a:bodyPr>
          <a:lstStyle/>
          <a:p>
            <a:pPr algn="ctr"/>
            <a:r>
              <a:rPr lang="en-US" sz="4000" b="1" dirty="0">
                <a:latin typeface="Myriad Pro" panose="020B0503030403020204" pitchFamily="34" charset="0"/>
              </a:rPr>
              <a:t>Bible Study Ministry</a:t>
            </a:r>
          </a:p>
        </p:txBody>
      </p:sp>
    </p:spTree>
    <p:extLst>
      <p:ext uri="{BB962C8B-B14F-4D97-AF65-F5344CB8AC3E}">
        <p14:creationId xmlns:p14="http://schemas.microsoft.com/office/powerpoint/2010/main" val="3586863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A white and grey background&#10;&#10;Description automatically generated">
            <a:extLst>
              <a:ext uri="{FF2B5EF4-FFF2-40B4-BE49-F238E27FC236}">
                <a16:creationId xmlns:a16="http://schemas.microsoft.com/office/drawing/2014/main" id="{FC8FE099-DBAE-FADA-04E6-177B7830E47A}"/>
              </a:ext>
            </a:extLst>
          </p:cNvPr>
          <p:cNvPicPr>
            <a:picLocks noChangeAspect="1"/>
          </p:cNvPicPr>
          <p:nvPr/>
        </p:nvPicPr>
        <p:blipFill>
          <a:blip r:embed="rId3"/>
          <a:stretch>
            <a:fillRect/>
          </a:stretch>
        </p:blipFill>
        <p:spPr>
          <a:xfrm flipH="1">
            <a:off x="0" y="-1"/>
            <a:ext cx="2781300" cy="6857999"/>
          </a:xfrm>
          <a:prstGeom prst="rect">
            <a:avLst/>
          </a:prstGeom>
        </p:spPr>
      </p:pic>
      <p:pic>
        <p:nvPicPr>
          <p:cNvPr id="11" name="Picture 10" descr="A hexagon image of wheat&#10;&#10;Description automatically generated">
            <a:extLst>
              <a:ext uri="{FF2B5EF4-FFF2-40B4-BE49-F238E27FC236}">
                <a16:creationId xmlns:a16="http://schemas.microsoft.com/office/drawing/2014/main" id="{08CA113D-F8A0-32E4-C275-822C6287E093}"/>
              </a:ext>
            </a:extLst>
          </p:cNvPr>
          <p:cNvPicPr>
            <a:picLocks noChangeAspect="1"/>
          </p:cNvPicPr>
          <p:nvPr/>
        </p:nvPicPr>
        <p:blipFill>
          <a:blip r:embed="rId4">
            <a:alphaModFix amt="65000"/>
            <a:extLst>
              <a:ext uri="{BEBA8EAE-BF5A-486C-A8C5-ECC9F3942E4B}">
                <a14:imgProps xmlns:a14="http://schemas.microsoft.com/office/drawing/2010/main">
                  <a14:imgLayer r:embed="rId5">
                    <a14:imgEffect>
                      <a14:colorTemperature colorTemp="3000"/>
                    </a14:imgEffect>
                    <a14:imgEffect>
                      <a14:saturation sat="0"/>
                    </a14:imgEffect>
                  </a14:imgLayer>
                </a14:imgProps>
              </a:ext>
            </a:extLst>
          </a:blip>
          <a:stretch>
            <a:fillRect/>
          </a:stretch>
        </p:blipFill>
        <p:spPr>
          <a:xfrm>
            <a:off x="857039" y="4311976"/>
            <a:ext cx="1185923" cy="1023488"/>
          </a:xfrm>
          <a:prstGeom prst="rect">
            <a:avLst/>
          </a:prstGeom>
        </p:spPr>
      </p:pic>
      <p:pic>
        <p:nvPicPr>
          <p:cNvPr id="13" name="Picture 12" descr="A hand holding a bag of grains&#10;&#10;Description automatically generated">
            <a:extLst>
              <a:ext uri="{FF2B5EF4-FFF2-40B4-BE49-F238E27FC236}">
                <a16:creationId xmlns:a16="http://schemas.microsoft.com/office/drawing/2014/main" id="{2306C56A-34B6-7F7D-E1DD-CEF525AA4D8D}"/>
              </a:ext>
            </a:extLst>
          </p:cNvPr>
          <p:cNvPicPr>
            <a:picLocks noChangeAspect="1"/>
          </p:cNvPicPr>
          <p:nvPr/>
        </p:nvPicPr>
        <p:blipFill>
          <a:blip r:embed="rId6">
            <a:alphaModFix amt="66000"/>
            <a:extLst>
              <a:ext uri="{BEBA8EAE-BF5A-486C-A8C5-ECC9F3942E4B}">
                <a14:imgProps xmlns:a14="http://schemas.microsoft.com/office/drawing/2010/main">
                  <a14:imgLayer r:embed="rId7">
                    <a14:imgEffect>
                      <a14:colorTemperature colorTemp="3000"/>
                    </a14:imgEffect>
                    <a14:imgEffect>
                      <a14:saturation sat="0"/>
                    </a14:imgEffect>
                  </a14:imgLayer>
                </a14:imgProps>
              </a:ext>
            </a:extLst>
          </a:blip>
          <a:stretch>
            <a:fillRect/>
          </a:stretch>
        </p:blipFill>
        <p:spPr>
          <a:xfrm>
            <a:off x="857040" y="5414701"/>
            <a:ext cx="1185923" cy="1023488"/>
          </a:xfrm>
          <a:prstGeom prst="rect">
            <a:avLst/>
          </a:prstGeom>
        </p:spPr>
      </p:pic>
      <p:pic>
        <p:nvPicPr>
          <p:cNvPr id="5" name="Picture 4" descr="A close-up of a field&#10;&#10;Description automatically generated">
            <a:extLst>
              <a:ext uri="{FF2B5EF4-FFF2-40B4-BE49-F238E27FC236}">
                <a16:creationId xmlns:a16="http://schemas.microsoft.com/office/drawing/2014/main" id="{44BE0D49-F887-7437-8F8B-5C71CD830824}"/>
              </a:ext>
            </a:extLst>
          </p:cNvPr>
          <p:cNvPicPr>
            <a:picLocks noChangeAspect="1"/>
          </p:cNvPicPr>
          <p:nvPr/>
        </p:nvPicPr>
        <p:blipFill>
          <a:blip r:embed="rId8">
            <a:alphaModFix amt="65000"/>
            <a:extLst>
              <a:ext uri="{BEBA8EAE-BF5A-486C-A8C5-ECC9F3942E4B}">
                <a14:imgProps xmlns:a14="http://schemas.microsoft.com/office/drawing/2010/main">
                  <a14:imgLayer r:embed="rId9">
                    <a14:imgEffect>
                      <a14:colorTemperature colorTemp="3000"/>
                    </a14:imgEffect>
                    <a14:imgEffect>
                      <a14:saturation sat="0"/>
                    </a14:imgEffect>
                  </a14:imgLayer>
                </a14:imgProps>
              </a:ext>
            </a:extLst>
          </a:blip>
          <a:stretch>
            <a:fillRect/>
          </a:stretch>
        </p:blipFill>
        <p:spPr>
          <a:xfrm>
            <a:off x="789388" y="303043"/>
            <a:ext cx="1321221" cy="1140253"/>
          </a:xfrm>
          <a:prstGeom prst="rect">
            <a:avLst/>
          </a:prstGeom>
        </p:spPr>
      </p:pic>
      <p:pic>
        <p:nvPicPr>
          <p:cNvPr id="2" name="Picture 1" descr="A hand holding a seed in the soil&#10;&#10;Description automatically generated">
            <a:extLst>
              <a:ext uri="{FF2B5EF4-FFF2-40B4-BE49-F238E27FC236}">
                <a16:creationId xmlns:a16="http://schemas.microsoft.com/office/drawing/2014/main" id="{1E627912-8E49-C458-1A3B-D8FCA98977F6}"/>
              </a:ext>
            </a:extLst>
          </p:cNvPr>
          <p:cNvPicPr>
            <a:picLocks noChangeAspect="1"/>
          </p:cNvPicPr>
          <p:nvPr/>
        </p:nvPicPr>
        <p:blipFill>
          <a:blip r:embed="rId10">
            <a:alphaModFix amt="65000"/>
            <a:extLst>
              <a:ext uri="{BEBA8EAE-BF5A-486C-A8C5-ECC9F3942E4B}">
                <a14:imgProps xmlns:a14="http://schemas.microsoft.com/office/drawing/2010/main">
                  <a14:imgLayer r:embed="rId11">
                    <a14:imgEffect>
                      <a14:colorTemperature colorTemp="3000"/>
                    </a14:imgEffect>
                    <a14:imgEffect>
                      <a14:saturation sat="0"/>
                    </a14:imgEffect>
                  </a14:imgLayer>
                </a14:imgProps>
              </a:ext>
            </a:extLst>
          </a:blip>
          <a:stretch>
            <a:fillRect/>
          </a:stretch>
        </p:blipFill>
        <p:spPr>
          <a:xfrm>
            <a:off x="857039" y="1522537"/>
            <a:ext cx="1185923" cy="1023487"/>
          </a:xfrm>
          <a:prstGeom prst="rect">
            <a:avLst/>
          </a:prstGeom>
        </p:spPr>
      </p:pic>
      <p:pic>
        <p:nvPicPr>
          <p:cNvPr id="6" name="Picture 5" descr="A hand pouring water into a small plant&#10;&#10;Description automatically generated">
            <a:extLst>
              <a:ext uri="{FF2B5EF4-FFF2-40B4-BE49-F238E27FC236}">
                <a16:creationId xmlns:a16="http://schemas.microsoft.com/office/drawing/2014/main" id="{4F818C62-C249-ECA7-F96E-EBDA7F22F63F}"/>
              </a:ext>
            </a:extLst>
          </p:cNvPr>
          <p:cNvPicPr>
            <a:picLocks noChangeAspect="1"/>
          </p:cNvPicPr>
          <p:nvPr/>
        </p:nvPicPr>
        <p:blipFill>
          <a:blip r:embed="rId12"/>
          <a:stretch>
            <a:fillRect/>
          </a:stretch>
        </p:blipFill>
        <p:spPr>
          <a:xfrm>
            <a:off x="540521" y="2625261"/>
            <a:ext cx="1862596" cy="1607478"/>
          </a:xfrm>
          <a:prstGeom prst="rect">
            <a:avLst/>
          </a:prstGeom>
        </p:spPr>
      </p:pic>
      <p:sp>
        <p:nvSpPr>
          <p:cNvPr id="4" name="TextBox 3">
            <a:extLst>
              <a:ext uri="{FF2B5EF4-FFF2-40B4-BE49-F238E27FC236}">
                <a16:creationId xmlns:a16="http://schemas.microsoft.com/office/drawing/2014/main" id="{9AB356A5-1CBB-FD84-D6F3-BB34D31E022F}"/>
              </a:ext>
            </a:extLst>
          </p:cNvPr>
          <p:cNvSpPr txBox="1"/>
          <p:nvPr/>
        </p:nvSpPr>
        <p:spPr>
          <a:xfrm>
            <a:off x="2781300" y="202788"/>
            <a:ext cx="9410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DISCIPLE-MAKING JOURNEY</a:t>
            </a:r>
          </a:p>
        </p:txBody>
      </p:sp>
      <p:sp>
        <p:nvSpPr>
          <p:cNvPr id="8" name="TextBox 7">
            <a:extLst>
              <a:ext uri="{FF2B5EF4-FFF2-40B4-BE49-F238E27FC236}">
                <a16:creationId xmlns:a16="http://schemas.microsoft.com/office/drawing/2014/main" id="{AF22AF03-2976-4470-581A-666074CF2105}"/>
              </a:ext>
            </a:extLst>
          </p:cNvPr>
          <p:cNvSpPr txBox="1"/>
          <p:nvPr/>
        </p:nvSpPr>
        <p:spPr>
          <a:xfrm>
            <a:off x="2900000" y="1223551"/>
            <a:ext cx="9130951" cy="2246769"/>
          </a:xfrm>
          <a:prstGeom prst="rect">
            <a:avLst/>
          </a:prstGeom>
          <a:noFill/>
        </p:spPr>
        <p:txBody>
          <a:bodyPr wrap="square" rtlCol="0">
            <a:spAutoFit/>
          </a:bodyPr>
          <a:lstStyle/>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Friendship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Spiritual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Study Interest</a:t>
            </a:r>
          </a:p>
        </p:txBody>
      </p:sp>
    </p:spTree>
    <p:extLst>
      <p:ext uri="{BB962C8B-B14F-4D97-AF65-F5344CB8AC3E}">
        <p14:creationId xmlns:p14="http://schemas.microsoft.com/office/powerpoint/2010/main" val="3335907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green and white background&#10;&#10;Description automatically generated">
            <a:extLst>
              <a:ext uri="{FF2B5EF4-FFF2-40B4-BE49-F238E27FC236}">
                <a16:creationId xmlns:a16="http://schemas.microsoft.com/office/drawing/2014/main" id="{3CAC7F5B-27C1-37F8-3720-EF745FC5E1DE}"/>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06A17B7-964C-F1C1-F2B8-52F7BDB82002}"/>
              </a:ext>
            </a:extLst>
          </p:cNvPr>
          <p:cNvSpPr txBox="1"/>
          <p:nvPr/>
        </p:nvSpPr>
        <p:spPr>
          <a:xfrm>
            <a:off x="3933825" y="2644170"/>
            <a:ext cx="748156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“So Philip ran to him, and heard him reading the prophet Isaiah, and said, ‘Do you understand what you are reading?’ And he said,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How can I</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unless someone guides me?’”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Acts 8:30-31</a:t>
            </a:r>
          </a:p>
        </p:txBody>
      </p:sp>
      <p:sp>
        <p:nvSpPr>
          <p:cNvPr id="10" name="TextBox 9">
            <a:extLst>
              <a:ext uri="{FF2B5EF4-FFF2-40B4-BE49-F238E27FC236}">
                <a16:creationId xmlns:a16="http://schemas.microsoft.com/office/drawing/2014/main" id="{2FAE3C20-A16C-0DAE-8960-364E9E4354C7}"/>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892570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1750917" y="2548705"/>
            <a:ext cx="869016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Global TMI is a call for </a:t>
            </a: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every church </a:t>
            </a: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and </a:t>
            </a: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every member </a:t>
            </a: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 become actively involved in making disciples using Christ’s method.</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WHAT IS GLOBAL TMI?</a:t>
            </a:r>
          </a:p>
        </p:txBody>
      </p:sp>
    </p:spTree>
    <p:extLst>
      <p:ext uri="{BB962C8B-B14F-4D97-AF65-F5344CB8AC3E}">
        <p14:creationId xmlns:p14="http://schemas.microsoft.com/office/powerpoint/2010/main" val="231614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green and white background&#10;&#10;Description automatically generated">
            <a:extLst>
              <a:ext uri="{FF2B5EF4-FFF2-40B4-BE49-F238E27FC236}">
                <a16:creationId xmlns:a16="http://schemas.microsoft.com/office/drawing/2014/main" id="{3CAC7F5B-27C1-37F8-3720-EF745FC5E1DE}"/>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06A17B7-964C-F1C1-F2B8-52F7BDB82002}"/>
              </a:ext>
            </a:extLst>
          </p:cNvPr>
          <p:cNvSpPr txBox="1"/>
          <p:nvPr/>
        </p:nvSpPr>
        <p:spPr>
          <a:xfrm>
            <a:off x="3933825" y="2460651"/>
            <a:ext cx="703897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“There are those in the world who are reading the Scriptures, but who cannot understand their import. The men and women who have a knowledge of God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are needed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 explain the word to these souls.” </a:t>
            </a:r>
            <a:endParaRPr lang="en-US" sz="32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Christian Service, </a:t>
            </a:r>
            <a:r>
              <a:rPr kumimoji="0" lang="en-US" sz="28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142</a:t>
            </a:r>
          </a:p>
        </p:txBody>
      </p:sp>
      <p:sp>
        <p:nvSpPr>
          <p:cNvPr id="10" name="TextBox 9">
            <a:extLst>
              <a:ext uri="{FF2B5EF4-FFF2-40B4-BE49-F238E27FC236}">
                <a16:creationId xmlns:a16="http://schemas.microsoft.com/office/drawing/2014/main" id="{2FAE3C20-A16C-0DAE-8960-364E9E4354C7}"/>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068426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green and white background&#10;&#10;Description automatically generated">
            <a:extLst>
              <a:ext uri="{FF2B5EF4-FFF2-40B4-BE49-F238E27FC236}">
                <a16:creationId xmlns:a16="http://schemas.microsoft.com/office/drawing/2014/main" id="{3CAC7F5B-27C1-37F8-3720-EF745FC5E1DE}"/>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06A17B7-964C-F1C1-F2B8-52F7BDB82002}"/>
              </a:ext>
            </a:extLst>
          </p:cNvPr>
          <p:cNvSpPr txBox="1"/>
          <p:nvPr/>
        </p:nvSpPr>
        <p:spPr>
          <a:xfrm>
            <a:off x="3933825" y="2644170"/>
            <a:ext cx="7481560"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“Let ministers teach church members that in order to grow in spirituality, they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must carry the burden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that the Lord has laid upon them—the burden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of leading souls into the truth</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Christian Service, </a:t>
            </a:r>
            <a:r>
              <a:rPr kumimoji="0" lang="en-US" sz="3200" b="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 69</a:t>
            </a:r>
          </a:p>
        </p:txBody>
      </p:sp>
      <p:sp>
        <p:nvSpPr>
          <p:cNvPr id="10" name="TextBox 9">
            <a:extLst>
              <a:ext uri="{FF2B5EF4-FFF2-40B4-BE49-F238E27FC236}">
                <a16:creationId xmlns:a16="http://schemas.microsoft.com/office/drawing/2014/main" id="{2FAE3C20-A16C-0DAE-8960-364E9E4354C7}"/>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772243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wheat&#10;&#10;Description automatically generated">
            <a:extLst>
              <a:ext uri="{FF2B5EF4-FFF2-40B4-BE49-F238E27FC236}">
                <a16:creationId xmlns:a16="http://schemas.microsoft.com/office/drawing/2014/main" id="{B9994CBD-6DE5-3920-BD5D-B1C7723D847B}"/>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D88F80A7-6397-A2B6-77A7-B57BFB218533}"/>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656F53-B322-4062-5FBE-74794A197D7D}"/>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F7AC1E"/>
                </a:solidFill>
                <a:latin typeface="Myriad Pro" panose="020B0503030403020204" pitchFamily="34" charset="0"/>
              </a:rPr>
              <a:t>HARVEST</a:t>
            </a:r>
          </a:p>
          <a:p>
            <a:pPr algn="ctr"/>
            <a:r>
              <a:rPr lang="en-US" sz="2800" i="1" dirty="0">
                <a:latin typeface="Myriad Pro" panose="020B0503030403020204" pitchFamily="34" charset="0"/>
              </a:rPr>
              <a:t>decisions for Christ</a:t>
            </a:r>
            <a:endParaRPr lang="en-US" i="1" dirty="0">
              <a:latin typeface="Myriad Pro" panose="020B0503030403020204" pitchFamily="34" charset="0"/>
            </a:endParaRPr>
          </a:p>
        </p:txBody>
      </p:sp>
    </p:spTree>
    <p:extLst>
      <p:ext uri="{BB962C8B-B14F-4D97-AF65-F5344CB8AC3E}">
        <p14:creationId xmlns:p14="http://schemas.microsoft.com/office/powerpoint/2010/main" val="3254509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wheat&#10;&#10;Description automatically generated">
            <a:extLst>
              <a:ext uri="{FF2B5EF4-FFF2-40B4-BE49-F238E27FC236}">
                <a16:creationId xmlns:a16="http://schemas.microsoft.com/office/drawing/2014/main" id="{B9994CBD-6DE5-3920-BD5D-B1C7723D847B}"/>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D88F80A7-6397-A2B6-77A7-B57BFB218533}"/>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656F53-B322-4062-5FBE-74794A197D7D}"/>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F7AC1E"/>
                </a:solidFill>
                <a:latin typeface="Myriad Pro" panose="020B0503030403020204" pitchFamily="34" charset="0"/>
              </a:rPr>
              <a:t>HARVEST</a:t>
            </a:r>
          </a:p>
          <a:p>
            <a:pPr algn="ctr"/>
            <a:r>
              <a:rPr lang="en-US" sz="2800" i="1" dirty="0">
                <a:latin typeface="Myriad Pro" panose="020B0503030403020204" pitchFamily="34" charset="0"/>
              </a:rPr>
              <a:t>decisions for Christ</a:t>
            </a:r>
            <a:endParaRPr lang="en-US" i="1" dirty="0">
              <a:latin typeface="Myriad Pro" panose="020B0503030403020204" pitchFamily="34" charset="0"/>
            </a:endParaRPr>
          </a:p>
        </p:txBody>
      </p:sp>
      <p:sp>
        <p:nvSpPr>
          <p:cNvPr id="6" name="TextBox 5">
            <a:extLst>
              <a:ext uri="{FF2B5EF4-FFF2-40B4-BE49-F238E27FC236}">
                <a16:creationId xmlns:a16="http://schemas.microsoft.com/office/drawing/2014/main" id="{C2738E40-C584-5660-0BCA-DC4190B3A229}"/>
              </a:ext>
            </a:extLst>
          </p:cNvPr>
          <p:cNvSpPr txBox="1"/>
          <p:nvPr/>
        </p:nvSpPr>
        <p:spPr>
          <a:xfrm>
            <a:off x="1411224" y="3429000"/>
            <a:ext cx="9369552" cy="1754326"/>
          </a:xfrm>
          <a:prstGeom prst="rect">
            <a:avLst/>
          </a:prstGeom>
          <a:noFill/>
        </p:spPr>
        <p:txBody>
          <a:bodyPr wrap="square" rtlCol="0">
            <a:spAutoFit/>
          </a:bodyPr>
          <a:lstStyle/>
          <a:p>
            <a:pPr algn="ctr"/>
            <a:r>
              <a:rPr lang="en-US" sz="3600" b="1" dirty="0">
                <a:latin typeface="Myriad Pro" panose="020B0503030403020204" pitchFamily="34" charset="0"/>
              </a:rPr>
              <a:t>How?</a:t>
            </a:r>
            <a:r>
              <a:rPr lang="en-US" sz="3600" dirty="0">
                <a:latin typeface="Myriad Pro" panose="020B0503030403020204" pitchFamily="34" charset="0"/>
              </a:rPr>
              <a:t> </a:t>
            </a:r>
          </a:p>
          <a:p>
            <a:pPr algn="ctr"/>
            <a:r>
              <a:rPr lang="en-US" sz="3600" dirty="0">
                <a:latin typeface="Myriad Pro" panose="020B0503030403020204" pitchFamily="34" charset="0"/>
              </a:rPr>
              <a:t>Appeal to people to follow Christ and</a:t>
            </a:r>
          </a:p>
          <a:p>
            <a:pPr algn="ctr"/>
            <a:r>
              <a:rPr lang="en-US" sz="3600" dirty="0">
                <a:latin typeface="Myriad Pro" panose="020B0503030403020204" pitchFamily="34" charset="0"/>
              </a:rPr>
              <a:t>Bible truth and to be baptized.</a:t>
            </a:r>
          </a:p>
        </p:txBody>
      </p:sp>
    </p:spTree>
    <p:extLst>
      <p:ext uri="{BB962C8B-B14F-4D97-AF65-F5344CB8AC3E}">
        <p14:creationId xmlns:p14="http://schemas.microsoft.com/office/powerpoint/2010/main" val="1622585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wheat&#10;&#10;Description automatically generated">
            <a:extLst>
              <a:ext uri="{FF2B5EF4-FFF2-40B4-BE49-F238E27FC236}">
                <a16:creationId xmlns:a16="http://schemas.microsoft.com/office/drawing/2014/main" id="{B9994CBD-6DE5-3920-BD5D-B1C7723D847B}"/>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D88F80A7-6397-A2B6-77A7-B57BFB218533}"/>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656F53-B322-4062-5FBE-74794A197D7D}"/>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F7AC1E"/>
                </a:solidFill>
                <a:latin typeface="Myriad Pro" panose="020B0503030403020204" pitchFamily="34" charset="0"/>
              </a:rPr>
              <a:t>HARVEST</a:t>
            </a:r>
          </a:p>
          <a:p>
            <a:pPr algn="ctr"/>
            <a:r>
              <a:rPr lang="en-US" sz="2800" i="1" dirty="0">
                <a:latin typeface="Myriad Pro" panose="020B0503030403020204" pitchFamily="34" charset="0"/>
              </a:rPr>
              <a:t>decisions for Christ</a:t>
            </a:r>
            <a:endParaRPr lang="en-US" i="1" dirty="0">
              <a:latin typeface="Myriad Pro" panose="020B0503030403020204" pitchFamily="34" charset="0"/>
            </a:endParaRPr>
          </a:p>
        </p:txBody>
      </p:sp>
      <p:sp>
        <p:nvSpPr>
          <p:cNvPr id="5" name="TextBox 4">
            <a:extLst>
              <a:ext uri="{FF2B5EF4-FFF2-40B4-BE49-F238E27FC236}">
                <a16:creationId xmlns:a16="http://schemas.microsoft.com/office/drawing/2014/main" id="{39CDD04B-3CBD-BC40-63A5-C58EC84C4784}"/>
              </a:ext>
            </a:extLst>
          </p:cNvPr>
          <p:cNvSpPr txBox="1"/>
          <p:nvPr/>
        </p:nvSpPr>
        <p:spPr>
          <a:xfrm>
            <a:off x="1411224" y="3429000"/>
            <a:ext cx="9369552" cy="707886"/>
          </a:xfrm>
          <a:prstGeom prst="rect">
            <a:avLst/>
          </a:prstGeom>
          <a:noFill/>
        </p:spPr>
        <p:txBody>
          <a:bodyPr wrap="square" rtlCol="0">
            <a:spAutoFit/>
          </a:bodyPr>
          <a:lstStyle/>
          <a:p>
            <a:pPr algn="ctr"/>
            <a:r>
              <a:rPr lang="en-US" sz="4000" b="1" dirty="0">
                <a:latin typeface="Myriad Pro" panose="020B0503030403020204" pitchFamily="34" charset="0"/>
              </a:rPr>
              <a:t>Evangelistic Meetings</a:t>
            </a:r>
          </a:p>
        </p:txBody>
      </p:sp>
    </p:spTree>
    <p:extLst>
      <p:ext uri="{BB962C8B-B14F-4D97-AF65-F5344CB8AC3E}">
        <p14:creationId xmlns:p14="http://schemas.microsoft.com/office/powerpoint/2010/main" val="93727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white and grey background&#10;&#10;Description automatically generated">
            <a:extLst>
              <a:ext uri="{FF2B5EF4-FFF2-40B4-BE49-F238E27FC236}">
                <a16:creationId xmlns:a16="http://schemas.microsoft.com/office/drawing/2014/main" id="{EA8860D8-ED05-F2F4-0BCD-EED4CD6C3DC3}"/>
              </a:ext>
            </a:extLst>
          </p:cNvPr>
          <p:cNvPicPr>
            <a:picLocks noChangeAspect="1"/>
          </p:cNvPicPr>
          <p:nvPr/>
        </p:nvPicPr>
        <p:blipFill>
          <a:blip r:embed="rId3"/>
          <a:stretch>
            <a:fillRect/>
          </a:stretch>
        </p:blipFill>
        <p:spPr>
          <a:xfrm flipH="1">
            <a:off x="0" y="-1"/>
            <a:ext cx="2781300" cy="6857999"/>
          </a:xfrm>
          <a:prstGeom prst="rect">
            <a:avLst/>
          </a:prstGeom>
        </p:spPr>
      </p:pic>
      <p:pic>
        <p:nvPicPr>
          <p:cNvPr id="13" name="Picture 12" descr="A hand holding a bag of grains&#10;&#10;Description automatically generated">
            <a:extLst>
              <a:ext uri="{FF2B5EF4-FFF2-40B4-BE49-F238E27FC236}">
                <a16:creationId xmlns:a16="http://schemas.microsoft.com/office/drawing/2014/main" id="{2306C56A-34B6-7F7D-E1DD-CEF525AA4D8D}"/>
              </a:ext>
            </a:extLst>
          </p:cNvPr>
          <p:cNvPicPr>
            <a:picLocks noChangeAspect="1"/>
          </p:cNvPicPr>
          <p:nvPr/>
        </p:nvPicPr>
        <p:blipFill>
          <a:blip r:embed="rId4">
            <a:alphaModFix amt="66000"/>
            <a:extLst>
              <a:ext uri="{BEBA8EAE-BF5A-486C-A8C5-ECC9F3942E4B}">
                <a14:imgProps xmlns:a14="http://schemas.microsoft.com/office/drawing/2010/main">
                  <a14:imgLayer r:embed="rId5">
                    <a14:imgEffect>
                      <a14:colorTemperature colorTemp="3000"/>
                    </a14:imgEffect>
                    <a14:imgEffect>
                      <a14:saturation sat="0"/>
                    </a14:imgEffect>
                  </a14:imgLayer>
                </a14:imgProps>
              </a:ext>
            </a:extLst>
          </a:blip>
          <a:stretch>
            <a:fillRect/>
          </a:stretch>
        </p:blipFill>
        <p:spPr>
          <a:xfrm>
            <a:off x="857040" y="5414701"/>
            <a:ext cx="1185923" cy="1023488"/>
          </a:xfrm>
          <a:prstGeom prst="rect">
            <a:avLst/>
          </a:prstGeom>
        </p:spPr>
      </p:pic>
      <p:pic>
        <p:nvPicPr>
          <p:cNvPr id="5" name="Picture 4" descr="A close-up of a field&#10;&#10;Description automatically generated">
            <a:extLst>
              <a:ext uri="{FF2B5EF4-FFF2-40B4-BE49-F238E27FC236}">
                <a16:creationId xmlns:a16="http://schemas.microsoft.com/office/drawing/2014/main" id="{44BE0D49-F887-7437-8F8B-5C71CD830824}"/>
              </a:ext>
            </a:extLst>
          </p:cNvPr>
          <p:cNvPicPr>
            <a:picLocks noChangeAspect="1"/>
          </p:cNvPicPr>
          <p:nvPr/>
        </p:nvPicPr>
        <p:blipFill>
          <a:blip r:embed="rId6">
            <a:alphaModFix amt="65000"/>
            <a:extLst>
              <a:ext uri="{BEBA8EAE-BF5A-486C-A8C5-ECC9F3942E4B}">
                <a14:imgProps xmlns:a14="http://schemas.microsoft.com/office/drawing/2010/main">
                  <a14:imgLayer r:embed="rId7">
                    <a14:imgEffect>
                      <a14:colorTemperature colorTemp="3000"/>
                    </a14:imgEffect>
                    <a14:imgEffect>
                      <a14:saturation sat="0"/>
                    </a14:imgEffect>
                  </a14:imgLayer>
                </a14:imgProps>
              </a:ext>
            </a:extLst>
          </a:blip>
          <a:stretch>
            <a:fillRect/>
          </a:stretch>
        </p:blipFill>
        <p:spPr>
          <a:xfrm>
            <a:off x="789388" y="303043"/>
            <a:ext cx="1321221" cy="1140253"/>
          </a:xfrm>
          <a:prstGeom prst="rect">
            <a:avLst/>
          </a:prstGeom>
        </p:spPr>
      </p:pic>
      <p:pic>
        <p:nvPicPr>
          <p:cNvPr id="2" name="Picture 1" descr="A hand holding a seed in the soil&#10;&#10;Description automatically generated">
            <a:extLst>
              <a:ext uri="{FF2B5EF4-FFF2-40B4-BE49-F238E27FC236}">
                <a16:creationId xmlns:a16="http://schemas.microsoft.com/office/drawing/2014/main" id="{1E627912-8E49-C458-1A3B-D8FCA98977F6}"/>
              </a:ext>
            </a:extLst>
          </p:cNvPr>
          <p:cNvPicPr>
            <a:picLocks noChangeAspect="1"/>
          </p:cNvPicPr>
          <p:nvPr/>
        </p:nvPicPr>
        <p:blipFill>
          <a:blip r:embed="rId8">
            <a:alphaModFix amt="65000"/>
            <a:extLst>
              <a:ext uri="{BEBA8EAE-BF5A-486C-A8C5-ECC9F3942E4B}">
                <a14:imgProps xmlns:a14="http://schemas.microsoft.com/office/drawing/2010/main">
                  <a14:imgLayer r:embed="rId9">
                    <a14:imgEffect>
                      <a14:colorTemperature colorTemp="3000"/>
                    </a14:imgEffect>
                    <a14:imgEffect>
                      <a14:saturation sat="0"/>
                    </a14:imgEffect>
                  </a14:imgLayer>
                </a14:imgProps>
              </a:ext>
            </a:extLst>
          </a:blip>
          <a:stretch>
            <a:fillRect/>
          </a:stretch>
        </p:blipFill>
        <p:spPr>
          <a:xfrm>
            <a:off x="857039" y="1522537"/>
            <a:ext cx="1185923" cy="1023487"/>
          </a:xfrm>
          <a:prstGeom prst="rect">
            <a:avLst/>
          </a:prstGeom>
        </p:spPr>
      </p:pic>
      <p:pic>
        <p:nvPicPr>
          <p:cNvPr id="4" name="Picture 3" descr="A hand pouring water into a small plant&#10;&#10;Description automatically generated">
            <a:extLst>
              <a:ext uri="{FF2B5EF4-FFF2-40B4-BE49-F238E27FC236}">
                <a16:creationId xmlns:a16="http://schemas.microsoft.com/office/drawing/2014/main" id="{8B79622C-BE93-2A86-3B81-907A34436020}"/>
              </a:ext>
            </a:extLst>
          </p:cNvPr>
          <p:cNvPicPr>
            <a:picLocks noChangeAspect="1"/>
          </p:cNvPicPr>
          <p:nvPr/>
        </p:nvPicPr>
        <p:blipFill>
          <a:blip r:embed="rId10">
            <a:alphaModFix amt="65000"/>
            <a:extLst>
              <a:ext uri="{BEBA8EAE-BF5A-486C-A8C5-ECC9F3942E4B}">
                <a14:imgProps xmlns:a14="http://schemas.microsoft.com/office/drawing/2010/main">
                  <a14:imgLayer r:embed="rId11">
                    <a14:imgEffect>
                      <a14:colorTemperature colorTemp="3000"/>
                    </a14:imgEffect>
                    <a14:imgEffect>
                      <a14:saturation sat="0"/>
                    </a14:imgEffect>
                  </a14:imgLayer>
                </a14:imgProps>
              </a:ext>
            </a:extLst>
          </a:blip>
          <a:stretch>
            <a:fillRect/>
          </a:stretch>
        </p:blipFill>
        <p:spPr>
          <a:xfrm>
            <a:off x="857039" y="2622224"/>
            <a:ext cx="1185924" cy="1023488"/>
          </a:xfrm>
          <a:prstGeom prst="rect">
            <a:avLst/>
          </a:prstGeom>
        </p:spPr>
      </p:pic>
      <p:pic>
        <p:nvPicPr>
          <p:cNvPr id="7" name="Picture 6" descr="A hexagon image of wheat&#10;&#10;Description automatically generated">
            <a:extLst>
              <a:ext uri="{FF2B5EF4-FFF2-40B4-BE49-F238E27FC236}">
                <a16:creationId xmlns:a16="http://schemas.microsoft.com/office/drawing/2014/main" id="{FACA0398-9694-2273-250F-BD2DCF27AA30}"/>
              </a:ext>
            </a:extLst>
          </p:cNvPr>
          <p:cNvPicPr>
            <a:picLocks noChangeAspect="1"/>
          </p:cNvPicPr>
          <p:nvPr/>
        </p:nvPicPr>
        <p:blipFill>
          <a:blip r:embed="rId12"/>
          <a:stretch>
            <a:fillRect/>
          </a:stretch>
        </p:blipFill>
        <p:spPr>
          <a:xfrm>
            <a:off x="504031" y="3721912"/>
            <a:ext cx="1869635" cy="1613551"/>
          </a:xfrm>
          <a:prstGeom prst="rect">
            <a:avLst/>
          </a:prstGeom>
        </p:spPr>
      </p:pic>
      <p:sp>
        <p:nvSpPr>
          <p:cNvPr id="6" name="TextBox 5">
            <a:extLst>
              <a:ext uri="{FF2B5EF4-FFF2-40B4-BE49-F238E27FC236}">
                <a16:creationId xmlns:a16="http://schemas.microsoft.com/office/drawing/2014/main" id="{9A159765-A812-CF5B-F9E8-C426787A9596}"/>
              </a:ext>
            </a:extLst>
          </p:cNvPr>
          <p:cNvSpPr txBox="1"/>
          <p:nvPr/>
        </p:nvSpPr>
        <p:spPr>
          <a:xfrm>
            <a:off x="2781300" y="202788"/>
            <a:ext cx="9410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DISCIPLE-MAKING JOURNEY</a:t>
            </a:r>
          </a:p>
        </p:txBody>
      </p:sp>
      <p:sp>
        <p:nvSpPr>
          <p:cNvPr id="9" name="TextBox 8">
            <a:extLst>
              <a:ext uri="{FF2B5EF4-FFF2-40B4-BE49-F238E27FC236}">
                <a16:creationId xmlns:a16="http://schemas.microsoft.com/office/drawing/2014/main" id="{518065FC-F392-ED70-32CC-662F1542C5A8}"/>
              </a:ext>
            </a:extLst>
          </p:cNvPr>
          <p:cNvSpPr txBox="1"/>
          <p:nvPr/>
        </p:nvSpPr>
        <p:spPr>
          <a:xfrm>
            <a:off x="2900000" y="1223551"/>
            <a:ext cx="9130951" cy="3016210"/>
          </a:xfrm>
          <a:prstGeom prst="rect">
            <a:avLst/>
          </a:prstGeom>
          <a:noFill/>
        </p:spPr>
        <p:txBody>
          <a:bodyPr wrap="square" rtlCol="0">
            <a:spAutoFit/>
          </a:bodyPr>
          <a:lstStyle/>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Friendship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Spiritual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Study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Baptismal Interest</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286655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background with yellow and orange lines&#10;&#10;Description automatically generated with medium confidence">
            <a:extLst>
              <a:ext uri="{FF2B5EF4-FFF2-40B4-BE49-F238E27FC236}">
                <a16:creationId xmlns:a16="http://schemas.microsoft.com/office/drawing/2014/main" id="{9E03912D-8F02-1327-FB0D-A4C0049BD7A6}"/>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7657B38-93B8-F70D-4194-46CAB9AB95B9}"/>
              </a:ext>
            </a:extLst>
          </p:cNvPr>
          <p:cNvSpPr txBox="1"/>
          <p:nvPr/>
        </p:nvSpPr>
        <p:spPr>
          <a:xfrm>
            <a:off x="3933825" y="2644170"/>
            <a:ext cx="748156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“If there is not a decided application of the truth to their hearts, if words are not spoken at the right moment, calling for decision from the weight of evidence already presented, the convicted ones pass on without identifying themselves</a:t>
            </a:r>
          </a:p>
        </p:txBody>
      </p:sp>
      <p:sp>
        <p:nvSpPr>
          <p:cNvPr id="10" name="TextBox 9">
            <a:extLst>
              <a:ext uri="{FF2B5EF4-FFF2-40B4-BE49-F238E27FC236}">
                <a16:creationId xmlns:a16="http://schemas.microsoft.com/office/drawing/2014/main" id="{C967140D-E81B-A9A6-D4F9-D20022EFEA2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433011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background with yellow and orange lines&#10;&#10;Description automatically generated with medium confidence">
            <a:extLst>
              <a:ext uri="{FF2B5EF4-FFF2-40B4-BE49-F238E27FC236}">
                <a16:creationId xmlns:a16="http://schemas.microsoft.com/office/drawing/2014/main" id="{9E03912D-8F02-1327-FB0D-A4C0049BD7A6}"/>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7657B38-93B8-F70D-4194-46CAB9AB95B9}"/>
              </a:ext>
            </a:extLst>
          </p:cNvPr>
          <p:cNvSpPr txBox="1"/>
          <p:nvPr/>
        </p:nvSpPr>
        <p:spPr>
          <a:xfrm>
            <a:off x="3933825" y="2644170"/>
            <a:ext cx="748156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“with Christ,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golden opportunity passes</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and they have not yielded, and they go farther and farther away from the truth, farther away from Jesus and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never take their stand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on the Lord’s side.” </a:t>
            </a:r>
            <a:endParaRPr lang="en-US" sz="32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Evangelism,</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p. 283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10" name="TextBox 9">
            <a:extLst>
              <a:ext uri="{FF2B5EF4-FFF2-40B4-BE49-F238E27FC236}">
                <a16:creationId xmlns:a16="http://schemas.microsoft.com/office/drawing/2014/main" id="{C967140D-E81B-A9A6-D4F9-D20022EFEA2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582638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background with yellow and orange lines&#10;&#10;Description automatically generated with medium confidence">
            <a:extLst>
              <a:ext uri="{FF2B5EF4-FFF2-40B4-BE49-F238E27FC236}">
                <a16:creationId xmlns:a16="http://schemas.microsoft.com/office/drawing/2014/main" id="{9E03912D-8F02-1327-FB0D-A4C0049BD7A6}"/>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7657B38-93B8-F70D-4194-46CAB9AB95B9}"/>
              </a:ext>
            </a:extLst>
          </p:cNvPr>
          <p:cNvSpPr txBox="1"/>
          <p:nvPr/>
        </p:nvSpPr>
        <p:spPr>
          <a:xfrm>
            <a:off x="3933825" y="2644170"/>
            <a:ext cx="748156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“Too much hasty work is done in adding names to the church roll. . . . Those who admit them say, ‘We will first get them into the church, and then reform them.’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But this is a mistake</a:t>
            </a:r>
            <a:r>
              <a:rPr kumimoji="0" lang="en-US" sz="32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endParaRPr lang="en-US" sz="32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Review &amp; Herald,</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May 21, 1901</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10" name="TextBox 9">
            <a:extLst>
              <a:ext uri="{FF2B5EF4-FFF2-40B4-BE49-F238E27FC236}">
                <a16:creationId xmlns:a16="http://schemas.microsoft.com/office/drawing/2014/main" id="{C967140D-E81B-A9A6-D4F9-D20022EFEA21}"/>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810225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sack of grains&#10;&#10;Description automatically generated">
            <a:extLst>
              <a:ext uri="{FF2B5EF4-FFF2-40B4-BE49-F238E27FC236}">
                <a16:creationId xmlns:a16="http://schemas.microsoft.com/office/drawing/2014/main" id="{9563A947-77D8-7FCB-8D4B-B48EAA1815B3}"/>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FF166F26-014F-E9B7-0D6C-F2068425A607}"/>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651A15-DC7F-F9CD-E6D0-10DD115CC1E2}"/>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CD2031"/>
                </a:solidFill>
                <a:latin typeface="Myriad Pro" panose="020B0503030403020204" pitchFamily="34" charset="0"/>
              </a:rPr>
              <a:t>PRESERVE</a:t>
            </a:r>
          </a:p>
          <a:p>
            <a:pPr algn="ctr"/>
            <a:r>
              <a:rPr lang="en-US" sz="2800" i="1" dirty="0">
                <a:latin typeface="Myriad Pro" panose="020B0503030403020204" pitchFamily="34" charset="0"/>
              </a:rPr>
              <a:t>the harvest</a:t>
            </a:r>
            <a:endParaRPr lang="en-US" i="1" dirty="0">
              <a:latin typeface="Myriad Pro" panose="020B0503030403020204" pitchFamily="34" charset="0"/>
            </a:endParaRPr>
          </a:p>
        </p:txBody>
      </p:sp>
    </p:spTree>
    <p:extLst>
      <p:ext uri="{BB962C8B-B14F-4D97-AF65-F5344CB8AC3E}">
        <p14:creationId xmlns:p14="http://schemas.microsoft.com/office/powerpoint/2010/main" val="254192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1890635" y="1717708"/>
            <a:ext cx="841073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Every Seventh-day Adventist local church across the world is invited to launch this ongoing, culture-changing, personal and public evangelism strategy, which includes holding evangelistic reaping meetings in </a:t>
            </a:r>
            <a:r>
              <a:rPr lang="en-US" sz="3600" b="1" dirty="0">
                <a:latin typeface="Myriad Pro" panose="020B0503030403020204" pitchFamily="34" charset="0"/>
              </a:rPr>
              <a:t>2024 </a:t>
            </a:r>
            <a:r>
              <a:rPr lang="en-US" sz="3600" dirty="0">
                <a:latin typeface="Myriad Pro" panose="020B0503030403020204" pitchFamily="34" charset="0"/>
              </a:rPr>
              <a:t>and/or </a:t>
            </a:r>
            <a:r>
              <a:rPr lang="en-US" sz="3600" b="1" dirty="0">
                <a:latin typeface="Myriad Pro" panose="020B0503030403020204" pitchFamily="34" charset="0"/>
              </a:rPr>
              <a:t>2025</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Myriad Pro" panose="020B0503030403020204" pitchFamily="34" charset="0"/>
              </a:rPr>
              <a:t>THE LAUNCH</a:t>
            </a:r>
            <a:endPar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653563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sack of grains&#10;&#10;Description automatically generated">
            <a:extLst>
              <a:ext uri="{FF2B5EF4-FFF2-40B4-BE49-F238E27FC236}">
                <a16:creationId xmlns:a16="http://schemas.microsoft.com/office/drawing/2014/main" id="{9563A947-77D8-7FCB-8D4B-B48EAA1815B3}"/>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FF166F26-014F-E9B7-0D6C-F2068425A607}"/>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651A15-DC7F-F9CD-E6D0-10DD115CC1E2}"/>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CD2031"/>
                </a:solidFill>
                <a:latin typeface="Myriad Pro" panose="020B0503030403020204" pitchFamily="34" charset="0"/>
              </a:rPr>
              <a:t>PRESERVE</a:t>
            </a:r>
          </a:p>
          <a:p>
            <a:pPr algn="ctr"/>
            <a:r>
              <a:rPr lang="en-US" sz="2800" i="1" dirty="0">
                <a:latin typeface="Myriad Pro" panose="020B0503030403020204" pitchFamily="34" charset="0"/>
              </a:rPr>
              <a:t>the harvest</a:t>
            </a:r>
            <a:endParaRPr lang="en-US" i="1" dirty="0">
              <a:latin typeface="Myriad Pro" panose="020B0503030403020204" pitchFamily="34" charset="0"/>
            </a:endParaRPr>
          </a:p>
        </p:txBody>
      </p:sp>
      <p:sp>
        <p:nvSpPr>
          <p:cNvPr id="6" name="TextBox 5">
            <a:extLst>
              <a:ext uri="{FF2B5EF4-FFF2-40B4-BE49-F238E27FC236}">
                <a16:creationId xmlns:a16="http://schemas.microsoft.com/office/drawing/2014/main" id="{44B54D64-B70F-58F9-F124-212578213487}"/>
              </a:ext>
            </a:extLst>
          </p:cNvPr>
          <p:cNvSpPr txBox="1"/>
          <p:nvPr/>
        </p:nvSpPr>
        <p:spPr>
          <a:xfrm>
            <a:off x="1411224" y="3139004"/>
            <a:ext cx="9369552" cy="2308324"/>
          </a:xfrm>
          <a:prstGeom prst="rect">
            <a:avLst/>
          </a:prstGeom>
          <a:noFill/>
        </p:spPr>
        <p:txBody>
          <a:bodyPr wrap="square" rtlCol="0">
            <a:spAutoFit/>
          </a:bodyPr>
          <a:lstStyle/>
          <a:p>
            <a:pPr algn="ctr"/>
            <a:r>
              <a:rPr lang="en-US" sz="3600" b="1" dirty="0">
                <a:latin typeface="Myriad Pro" panose="020B0503030403020204" pitchFamily="34" charset="0"/>
              </a:rPr>
              <a:t>How?</a:t>
            </a:r>
            <a:r>
              <a:rPr lang="en-US" sz="3600" dirty="0">
                <a:latin typeface="Myriad Pro" panose="020B0503030403020204" pitchFamily="34" charset="0"/>
              </a:rPr>
              <a:t> </a:t>
            </a:r>
          </a:p>
          <a:p>
            <a:pPr algn="ctr"/>
            <a:r>
              <a:rPr lang="en-US" sz="3600" dirty="0">
                <a:latin typeface="Myriad Pro" panose="020B0503030403020204" pitchFamily="34" charset="0"/>
              </a:rPr>
              <a:t>Nurture new members, train them in evangelism, and integrate them into the life and mission of the church</a:t>
            </a:r>
          </a:p>
        </p:txBody>
      </p:sp>
    </p:spTree>
    <p:extLst>
      <p:ext uri="{BB962C8B-B14F-4D97-AF65-F5344CB8AC3E}">
        <p14:creationId xmlns:p14="http://schemas.microsoft.com/office/powerpoint/2010/main" val="3501992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sack of grains&#10;&#10;Description automatically generated">
            <a:extLst>
              <a:ext uri="{FF2B5EF4-FFF2-40B4-BE49-F238E27FC236}">
                <a16:creationId xmlns:a16="http://schemas.microsoft.com/office/drawing/2014/main" id="{9563A947-77D8-7FCB-8D4B-B48EAA1815B3}"/>
              </a:ext>
            </a:extLst>
          </p:cNvPr>
          <p:cNvPicPr>
            <a:picLocks noChangeAspect="1"/>
          </p:cNvPicPr>
          <p:nvPr/>
        </p:nvPicPr>
        <p:blipFill>
          <a:blip r:embed="rId2"/>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FF166F26-014F-E9B7-0D6C-F2068425A607}"/>
              </a:ext>
            </a:extLst>
          </p:cNvPr>
          <p:cNvSpPr/>
          <p:nvPr/>
        </p:nvSpPr>
        <p:spPr>
          <a:xfrm>
            <a:off x="883920" y="713232"/>
            <a:ext cx="10424160" cy="4992624"/>
          </a:xfrm>
          <a:prstGeom prst="roundRect">
            <a:avLst>
              <a:gd name="adj" fmla="val 3114"/>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651A15-DC7F-F9CD-E6D0-10DD115CC1E2}"/>
              </a:ext>
            </a:extLst>
          </p:cNvPr>
          <p:cNvSpPr txBox="1"/>
          <p:nvPr/>
        </p:nvSpPr>
        <p:spPr>
          <a:xfrm>
            <a:off x="1411224" y="1618592"/>
            <a:ext cx="9369552" cy="1261884"/>
          </a:xfrm>
          <a:prstGeom prst="rect">
            <a:avLst/>
          </a:prstGeom>
          <a:noFill/>
        </p:spPr>
        <p:txBody>
          <a:bodyPr wrap="square" rtlCol="0">
            <a:spAutoFit/>
          </a:bodyPr>
          <a:lstStyle/>
          <a:p>
            <a:pPr algn="ctr"/>
            <a:r>
              <a:rPr lang="en-US" sz="4800" b="1" dirty="0">
                <a:solidFill>
                  <a:srgbClr val="CD2031"/>
                </a:solidFill>
                <a:latin typeface="Myriad Pro" panose="020B0503030403020204" pitchFamily="34" charset="0"/>
              </a:rPr>
              <a:t>PRESERVE</a:t>
            </a:r>
          </a:p>
          <a:p>
            <a:pPr algn="ctr"/>
            <a:r>
              <a:rPr lang="en-US" sz="2800" i="1" dirty="0">
                <a:latin typeface="Myriad Pro" panose="020B0503030403020204" pitchFamily="34" charset="0"/>
              </a:rPr>
              <a:t>the harvest</a:t>
            </a:r>
            <a:endParaRPr lang="en-US" i="1" dirty="0">
              <a:latin typeface="Myriad Pro" panose="020B0503030403020204" pitchFamily="34" charset="0"/>
            </a:endParaRPr>
          </a:p>
        </p:txBody>
      </p:sp>
      <p:sp>
        <p:nvSpPr>
          <p:cNvPr id="5" name="TextBox 4">
            <a:extLst>
              <a:ext uri="{FF2B5EF4-FFF2-40B4-BE49-F238E27FC236}">
                <a16:creationId xmlns:a16="http://schemas.microsoft.com/office/drawing/2014/main" id="{A715C31B-5BEE-230C-8B9A-FD5CD470E0B4}"/>
              </a:ext>
            </a:extLst>
          </p:cNvPr>
          <p:cNvSpPr txBox="1"/>
          <p:nvPr/>
        </p:nvSpPr>
        <p:spPr>
          <a:xfrm>
            <a:off x="1411224" y="3429000"/>
            <a:ext cx="9369552" cy="1323439"/>
          </a:xfrm>
          <a:prstGeom prst="rect">
            <a:avLst/>
          </a:prstGeom>
          <a:noFill/>
        </p:spPr>
        <p:txBody>
          <a:bodyPr wrap="square" rtlCol="0">
            <a:spAutoFit/>
          </a:bodyPr>
          <a:lstStyle/>
          <a:p>
            <a:pPr algn="ctr"/>
            <a:r>
              <a:rPr lang="en-US" sz="4000" b="1" dirty="0">
                <a:latin typeface="Myriad Pro" panose="020B0503030403020204" pitchFamily="34" charset="0"/>
              </a:rPr>
              <a:t>New Member </a:t>
            </a:r>
          </a:p>
          <a:p>
            <a:pPr algn="ctr"/>
            <a:r>
              <a:rPr lang="en-US" sz="4000" b="1" dirty="0">
                <a:latin typeface="Myriad Pro" panose="020B0503030403020204" pitchFamily="34" charset="0"/>
              </a:rPr>
              <a:t>Discipleship Training</a:t>
            </a:r>
          </a:p>
        </p:txBody>
      </p:sp>
    </p:spTree>
    <p:extLst>
      <p:ext uri="{BB962C8B-B14F-4D97-AF65-F5344CB8AC3E}">
        <p14:creationId xmlns:p14="http://schemas.microsoft.com/office/powerpoint/2010/main" val="29126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white and grey background&#10;&#10;Description automatically generated">
            <a:extLst>
              <a:ext uri="{FF2B5EF4-FFF2-40B4-BE49-F238E27FC236}">
                <a16:creationId xmlns:a16="http://schemas.microsoft.com/office/drawing/2014/main" id="{0DF041A4-DE49-D447-E437-3ADE15A2DD7B}"/>
              </a:ext>
            </a:extLst>
          </p:cNvPr>
          <p:cNvPicPr>
            <a:picLocks noChangeAspect="1"/>
          </p:cNvPicPr>
          <p:nvPr/>
        </p:nvPicPr>
        <p:blipFill>
          <a:blip r:embed="rId3"/>
          <a:stretch>
            <a:fillRect/>
          </a:stretch>
        </p:blipFill>
        <p:spPr>
          <a:xfrm flipH="1">
            <a:off x="0" y="-1"/>
            <a:ext cx="2781300" cy="6857999"/>
          </a:xfrm>
          <a:prstGeom prst="rect">
            <a:avLst/>
          </a:prstGeom>
        </p:spPr>
      </p:pic>
      <p:pic>
        <p:nvPicPr>
          <p:cNvPr id="5" name="Picture 4" descr="A close-up of a field&#10;&#10;Description automatically generated">
            <a:extLst>
              <a:ext uri="{FF2B5EF4-FFF2-40B4-BE49-F238E27FC236}">
                <a16:creationId xmlns:a16="http://schemas.microsoft.com/office/drawing/2014/main" id="{44BE0D49-F887-7437-8F8B-5C71CD830824}"/>
              </a:ext>
            </a:extLst>
          </p:cNvPr>
          <p:cNvPicPr>
            <a:picLocks noChangeAspect="1"/>
          </p:cNvPicPr>
          <p:nvPr/>
        </p:nvPicPr>
        <p:blipFill>
          <a:blip r:embed="rId4">
            <a:alphaModFix amt="65000"/>
            <a:extLst>
              <a:ext uri="{BEBA8EAE-BF5A-486C-A8C5-ECC9F3942E4B}">
                <a14:imgProps xmlns:a14="http://schemas.microsoft.com/office/drawing/2010/main">
                  <a14:imgLayer r:embed="rId5">
                    <a14:imgEffect>
                      <a14:colorTemperature colorTemp="3000"/>
                    </a14:imgEffect>
                    <a14:imgEffect>
                      <a14:saturation sat="0"/>
                    </a14:imgEffect>
                  </a14:imgLayer>
                </a14:imgProps>
              </a:ext>
            </a:extLst>
          </a:blip>
          <a:stretch>
            <a:fillRect/>
          </a:stretch>
        </p:blipFill>
        <p:spPr>
          <a:xfrm>
            <a:off x="789388" y="303043"/>
            <a:ext cx="1321221" cy="1140253"/>
          </a:xfrm>
          <a:prstGeom prst="rect">
            <a:avLst/>
          </a:prstGeom>
        </p:spPr>
      </p:pic>
      <p:pic>
        <p:nvPicPr>
          <p:cNvPr id="2" name="Picture 1" descr="A hand holding a seed in the soil&#10;&#10;Description automatically generated">
            <a:extLst>
              <a:ext uri="{FF2B5EF4-FFF2-40B4-BE49-F238E27FC236}">
                <a16:creationId xmlns:a16="http://schemas.microsoft.com/office/drawing/2014/main" id="{1E627912-8E49-C458-1A3B-D8FCA98977F6}"/>
              </a:ext>
            </a:extLst>
          </p:cNvPr>
          <p:cNvPicPr>
            <a:picLocks noChangeAspect="1"/>
          </p:cNvPicPr>
          <p:nvPr/>
        </p:nvPicPr>
        <p:blipFill>
          <a:blip r:embed="rId6">
            <a:alphaModFix amt="65000"/>
            <a:extLst>
              <a:ext uri="{BEBA8EAE-BF5A-486C-A8C5-ECC9F3942E4B}">
                <a14:imgProps xmlns:a14="http://schemas.microsoft.com/office/drawing/2010/main">
                  <a14:imgLayer r:embed="rId7">
                    <a14:imgEffect>
                      <a14:colorTemperature colorTemp="3000"/>
                    </a14:imgEffect>
                    <a14:imgEffect>
                      <a14:saturation sat="0"/>
                    </a14:imgEffect>
                  </a14:imgLayer>
                </a14:imgProps>
              </a:ext>
            </a:extLst>
          </a:blip>
          <a:stretch>
            <a:fillRect/>
          </a:stretch>
        </p:blipFill>
        <p:spPr>
          <a:xfrm>
            <a:off x="857039" y="1522537"/>
            <a:ext cx="1185923" cy="1023487"/>
          </a:xfrm>
          <a:prstGeom prst="rect">
            <a:avLst/>
          </a:prstGeom>
        </p:spPr>
      </p:pic>
      <p:pic>
        <p:nvPicPr>
          <p:cNvPr id="4" name="Picture 3" descr="A hand pouring water into a small plant&#10;&#10;Description automatically generated">
            <a:extLst>
              <a:ext uri="{FF2B5EF4-FFF2-40B4-BE49-F238E27FC236}">
                <a16:creationId xmlns:a16="http://schemas.microsoft.com/office/drawing/2014/main" id="{8B79622C-BE93-2A86-3B81-907A34436020}"/>
              </a:ext>
            </a:extLst>
          </p:cNvPr>
          <p:cNvPicPr>
            <a:picLocks noChangeAspect="1"/>
          </p:cNvPicPr>
          <p:nvPr/>
        </p:nvPicPr>
        <p:blipFill>
          <a:blip r:embed="rId8">
            <a:alphaModFix amt="65000"/>
            <a:extLst>
              <a:ext uri="{BEBA8EAE-BF5A-486C-A8C5-ECC9F3942E4B}">
                <a14:imgProps xmlns:a14="http://schemas.microsoft.com/office/drawing/2010/main">
                  <a14:imgLayer r:embed="rId9">
                    <a14:imgEffect>
                      <a14:colorTemperature colorTemp="3000"/>
                    </a14:imgEffect>
                    <a14:imgEffect>
                      <a14:saturation sat="0"/>
                    </a14:imgEffect>
                  </a14:imgLayer>
                </a14:imgProps>
              </a:ext>
            </a:extLst>
          </a:blip>
          <a:stretch>
            <a:fillRect/>
          </a:stretch>
        </p:blipFill>
        <p:spPr>
          <a:xfrm>
            <a:off x="857039" y="2622224"/>
            <a:ext cx="1185924" cy="1023488"/>
          </a:xfrm>
          <a:prstGeom prst="rect">
            <a:avLst/>
          </a:prstGeom>
        </p:spPr>
      </p:pic>
      <p:pic>
        <p:nvPicPr>
          <p:cNvPr id="6" name="Picture 5" descr="A hexagon image of wheat&#10;&#10;Description automatically generated">
            <a:extLst>
              <a:ext uri="{FF2B5EF4-FFF2-40B4-BE49-F238E27FC236}">
                <a16:creationId xmlns:a16="http://schemas.microsoft.com/office/drawing/2014/main" id="{88A07772-A822-C9BB-4B0E-89DC9BCFCB31}"/>
              </a:ext>
            </a:extLst>
          </p:cNvPr>
          <p:cNvPicPr>
            <a:picLocks noChangeAspect="1"/>
          </p:cNvPicPr>
          <p:nvPr/>
        </p:nvPicPr>
        <p:blipFill>
          <a:blip r:embed="rId10">
            <a:alphaModFix amt="65000"/>
            <a:extLst>
              <a:ext uri="{BEBA8EAE-BF5A-486C-A8C5-ECC9F3942E4B}">
                <a14:imgProps xmlns:a14="http://schemas.microsoft.com/office/drawing/2010/main">
                  <a14:imgLayer r:embed="rId11">
                    <a14:imgEffect>
                      <a14:colorTemperature colorTemp="3000"/>
                    </a14:imgEffect>
                    <a14:imgEffect>
                      <a14:saturation sat="0"/>
                    </a14:imgEffect>
                  </a14:imgLayer>
                </a14:imgProps>
              </a:ext>
            </a:extLst>
          </a:blip>
          <a:stretch>
            <a:fillRect/>
          </a:stretch>
        </p:blipFill>
        <p:spPr>
          <a:xfrm>
            <a:off x="857037" y="3721912"/>
            <a:ext cx="1185924" cy="1023489"/>
          </a:xfrm>
          <a:prstGeom prst="rect">
            <a:avLst/>
          </a:prstGeom>
        </p:spPr>
      </p:pic>
      <p:pic>
        <p:nvPicPr>
          <p:cNvPr id="8" name="Picture 7" descr="A hand holding a bag of grains&#10;&#10;Description automatically generated">
            <a:extLst>
              <a:ext uri="{FF2B5EF4-FFF2-40B4-BE49-F238E27FC236}">
                <a16:creationId xmlns:a16="http://schemas.microsoft.com/office/drawing/2014/main" id="{A5B2A335-8DA6-749F-D7D0-39C6038C0212}"/>
              </a:ext>
            </a:extLst>
          </p:cNvPr>
          <p:cNvPicPr>
            <a:picLocks noChangeAspect="1"/>
          </p:cNvPicPr>
          <p:nvPr/>
        </p:nvPicPr>
        <p:blipFill>
          <a:blip r:embed="rId12"/>
          <a:stretch>
            <a:fillRect/>
          </a:stretch>
        </p:blipFill>
        <p:spPr>
          <a:xfrm>
            <a:off x="513512" y="4821600"/>
            <a:ext cx="1872971" cy="1616431"/>
          </a:xfrm>
          <a:prstGeom prst="rect">
            <a:avLst/>
          </a:prstGeom>
        </p:spPr>
      </p:pic>
      <p:sp>
        <p:nvSpPr>
          <p:cNvPr id="7" name="TextBox 6">
            <a:extLst>
              <a:ext uri="{FF2B5EF4-FFF2-40B4-BE49-F238E27FC236}">
                <a16:creationId xmlns:a16="http://schemas.microsoft.com/office/drawing/2014/main" id="{230D6B2A-748F-4BB5-A0DF-0729231AA5AD}"/>
              </a:ext>
            </a:extLst>
          </p:cNvPr>
          <p:cNvSpPr txBox="1"/>
          <p:nvPr/>
        </p:nvSpPr>
        <p:spPr>
          <a:xfrm>
            <a:off x="2781300" y="202788"/>
            <a:ext cx="9410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DISCIPLE-MAKING JOURNEY</a:t>
            </a:r>
          </a:p>
        </p:txBody>
      </p:sp>
      <p:sp>
        <p:nvSpPr>
          <p:cNvPr id="10" name="TextBox 9">
            <a:extLst>
              <a:ext uri="{FF2B5EF4-FFF2-40B4-BE49-F238E27FC236}">
                <a16:creationId xmlns:a16="http://schemas.microsoft.com/office/drawing/2014/main" id="{C0841BF6-0086-823A-66BD-C87368652D1D}"/>
              </a:ext>
            </a:extLst>
          </p:cNvPr>
          <p:cNvSpPr txBox="1"/>
          <p:nvPr/>
        </p:nvSpPr>
        <p:spPr>
          <a:xfrm>
            <a:off x="2900000" y="1223551"/>
            <a:ext cx="9130951" cy="3785652"/>
          </a:xfrm>
          <a:prstGeom prst="rect">
            <a:avLst/>
          </a:prstGeom>
          <a:noFill/>
        </p:spPr>
        <p:txBody>
          <a:bodyPr wrap="square" rtlCol="0">
            <a:spAutoFit/>
          </a:bodyPr>
          <a:lstStyle/>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Friendship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Spiritual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Study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Baptismal Interest</a:t>
            </a:r>
          </a:p>
          <a:p>
            <a:pPr marL="1155700" marR="0" lvl="0" indent="-808038" algn="l" defTabSz="914400" rtl="0" eaLnBrk="1" fontAlgn="auto" latinLnBrk="0" hangingPunct="1">
              <a:lnSpc>
                <a:spcPct val="100000"/>
              </a:lnSpc>
              <a:spcBef>
                <a:spcPts val="0"/>
              </a:spcBef>
              <a:spcAft>
                <a:spcPts val="1200"/>
              </a:spcAft>
              <a:buClrTx/>
              <a:buSzTx/>
              <a:buFont typeface="+mj-lt"/>
              <a:buAutoNum type="arabicPeriod"/>
              <a:defRPr/>
            </a:pPr>
            <a:r>
              <a:rPr lang="en-US" sz="4000" dirty="0">
                <a:solidFill>
                  <a:prstClr val="black"/>
                </a:solidFill>
                <a:latin typeface="Myriad Pro" panose="020B0503030403020204" pitchFamily="34" charset="0"/>
              </a:rPr>
              <a:t>Disciple-Maker-in-training</a:t>
            </a: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538861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EA00B2C1-FD55-98C0-232E-AB817E304064}"/>
              </a:ext>
            </a:extLst>
          </p:cNvPr>
          <p:cNvSpPr/>
          <p:nvPr/>
        </p:nvSpPr>
        <p:spPr>
          <a:xfrm>
            <a:off x="1237197" y="1203577"/>
            <a:ext cx="9717605" cy="445084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3D33E04-4FF2-C2E5-8338-93A7EAFD242C}"/>
              </a:ext>
            </a:extLst>
          </p:cNvPr>
          <p:cNvSpPr txBox="1"/>
          <p:nvPr/>
        </p:nvSpPr>
        <p:spPr>
          <a:xfrm>
            <a:off x="2185427" y="1913200"/>
            <a:ext cx="7821143" cy="303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“When we are </a:t>
            </a: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successful</a:t>
            </a: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in the work of </a:t>
            </a:r>
            <a:r>
              <a:rPr kumimoji="0" lang="en-US" sz="36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mn-cs"/>
              </a:rPr>
              <a:t>soulsaving</a:t>
            </a: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those who are added to the faith will, in turn, use their ability in </a:t>
            </a: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giving the truth to others</a:t>
            </a: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Testimonies for the Church,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vol. 9, p. 85</a:t>
            </a:r>
          </a:p>
        </p:txBody>
      </p:sp>
      <p:pic>
        <p:nvPicPr>
          <p:cNvPr id="11" name="Picture 10" descr="A blue circle with white letters&#10;&#10;Description automatically generated">
            <a:extLst>
              <a:ext uri="{FF2B5EF4-FFF2-40B4-BE49-F238E27FC236}">
                <a16:creationId xmlns:a16="http://schemas.microsoft.com/office/drawing/2014/main" id="{6A7C5BFE-54D8-B708-0963-AE3DB3D24275}"/>
              </a:ext>
            </a:extLst>
          </p:cNvPr>
          <p:cNvPicPr>
            <a:picLocks noChangeAspect="1"/>
          </p:cNvPicPr>
          <p:nvPr/>
        </p:nvPicPr>
        <p:blipFill>
          <a:blip r:embed="rId3"/>
          <a:stretch>
            <a:fillRect/>
          </a:stretch>
        </p:blipFill>
        <p:spPr>
          <a:xfrm>
            <a:off x="688556" y="623560"/>
            <a:ext cx="1097280" cy="1097280"/>
          </a:xfrm>
          <a:prstGeom prst="rect">
            <a:avLst/>
          </a:prstGeom>
        </p:spPr>
      </p:pic>
    </p:spTree>
    <p:extLst>
      <p:ext uri="{BB962C8B-B14F-4D97-AF65-F5344CB8AC3E}">
        <p14:creationId xmlns:p14="http://schemas.microsoft.com/office/powerpoint/2010/main" val="1656032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white and red background with a red border&#10;&#10;Description automatically generated">
            <a:extLst>
              <a:ext uri="{FF2B5EF4-FFF2-40B4-BE49-F238E27FC236}">
                <a16:creationId xmlns:a16="http://schemas.microsoft.com/office/drawing/2014/main" id="{CE024E80-3B42-1DB7-01BD-6ED81B8AB93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57AAF7E-5454-E445-89DB-69050F6EBAF5}"/>
              </a:ext>
            </a:extLst>
          </p:cNvPr>
          <p:cNvSpPr txBox="1"/>
          <p:nvPr/>
        </p:nvSpPr>
        <p:spPr>
          <a:xfrm>
            <a:off x="3933825" y="2644170"/>
            <a:ext cx="7481560"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 disciple is not above his teacher, but everyone who is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perfectly trained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will be like his teacher.” </a:t>
            </a:r>
            <a:endParaRPr lang="en-US" sz="32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Luke 6:40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5" name="TextBox 4">
            <a:extLst>
              <a:ext uri="{FF2B5EF4-FFF2-40B4-BE49-F238E27FC236}">
                <a16:creationId xmlns:a16="http://schemas.microsoft.com/office/drawing/2014/main" id="{B0BDD373-6DDB-FEA2-023D-E00F3CFED520}"/>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136968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white and red background with a red border&#10;&#10;Description automatically generated">
            <a:extLst>
              <a:ext uri="{FF2B5EF4-FFF2-40B4-BE49-F238E27FC236}">
                <a16:creationId xmlns:a16="http://schemas.microsoft.com/office/drawing/2014/main" id="{CE024E80-3B42-1DB7-01BD-6ED81B8AB93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57AAF7E-5454-E445-89DB-69050F6EBAF5}"/>
              </a:ext>
            </a:extLst>
          </p:cNvPr>
          <p:cNvSpPr txBox="1"/>
          <p:nvPr/>
        </p:nvSpPr>
        <p:spPr>
          <a:xfrm>
            <a:off x="3933825" y="2644170"/>
            <a:ext cx="748156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“After individuals have been converted to the truth, they need to be looked after. . . . These newly converted ones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need</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nursing</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—watchful attention, help, and encouragement.”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Evangelism,</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p. 351</a:t>
            </a:r>
          </a:p>
        </p:txBody>
      </p:sp>
      <p:sp>
        <p:nvSpPr>
          <p:cNvPr id="5" name="TextBox 4">
            <a:extLst>
              <a:ext uri="{FF2B5EF4-FFF2-40B4-BE49-F238E27FC236}">
                <a16:creationId xmlns:a16="http://schemas.microsoft.com/office/drawing/2014/main" id="{B0BDD373-6DDB-FEA2-023D-E00F3CFED520}"/>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006367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white and red background with a red border&#10;&#10;Description automatically generated">
            <a:extLst>
              <a:ext uri="{FF2B5EF4-FFF2-40B4-BE49-F238E27FC236}">
                <a16:creationId xmlns:a16="http://schemas.microsoft.com/office/drawing/2014/main" id="{CE024E80-3B42-1DB7-01BD-6ED81B8AB93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57AAF7E-5454-E445-89DB-69050F6EBAF5}"/>
              </a:ext>
            </a:extLst>
          </p:cNvPr>
          <p:cNvSpPr txBox="1"/>
          <p:nvPr/>
        </p:nvSpPr>
        <p:spPr>
          <a:xfrm>
            <a:off x="3933825" y="2644170"/>
            <a:ext cx="748156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“When souls are converted, </a:t>
            </a: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set them to work at once</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r>
              <a:rPr lang="en-US" sz="3200" dirty="0">
                <a:solidFill>
                  <a:prstClr val="black"/>
                </a:solidFill>
                <a:latin typeface="Myriad Pro" panose="020B0503030403020204" pitchFamily="34" charset="0"/>
              </a:rPr>
              <a:t>And as they labor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according to their ability, they will grow stronger.” </a:t>
            </a:r>
            <a:endParaRPr lang="en-US" sz="32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Evangelism,</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p. 355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5" name="TextBox 4">
            <a:extLst>
              <a:ext uri="{FF2B5EF4-FFF2-40B4-BE49-F238E27FC236}">
                <a16:creationId xmlns:a16="http://schemas.microsoft.com/office/drawing/2014/main" id="{B0BDD373-6DDB-FEA2-023D-E00F3CFED520}"/>
              </a:ext>
            </a:extLst>
          </p:cNvPr>
          <p:cNvSpPr txBox="1"/>
          <p:nvPr/>
        </p:nvSpPr>
        <p:spPr>
          <a:xfrm>
            <a:off x="3933825" y="1202623"/>
            <a:ext cx="8258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Myriad Pro" panose="020B0503030403020204" pitchFamily="34" charset="0"/>
              </a:rPr>
              <a:t>IS IT ESSENTIAL?</a:t>
            </a:r>
            <a:endPar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047304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sky with clouds&#10;&#10;Description automatically generated">
            <a:extLst>
              <a:ext uri="{FF2B5EF4-FFF2-40B4-BE49-F238E27FC236}">
                <a16:creationId xmlns:a16="http://schemas.microsoft.com/office/drawing/2014/main" id="{16ECF039-8661-12A9-A156-6864208D05BB}"/>
              </a:ext>
            </a:extLst>
          </p:cNvPr>
          <p:cNvPicPr>
            <a:picLocks noChangeAspect="1"/>
          </p:cNvPicPr>
          <p:nvPr/>
        </p:nvPicPr>
        <p:blipFill rotWithShape="1">
          <a:blip r:embed="rId2"/>
          <a:srcRect t="22889"/>
          <a:stretch/>
        </p:blipFill>
        <p:spPr>
          <a:xfrm>
            <a:off x="0" y="0"/>
            <a:ext cx="12192000" cy="5288280"/>
          </a:xfrm>
          <a:prstGeom prst="rect">
            <a:avLst/>
          </a:prstGeom>
        </p:spPr>
      </p:pic>
      <p:pic>
        <p:nvPicPr>
          <p:cNvPr id="3" name="Picture 2" descr="Several hexagons with different images&#10;&#10;Description automatically generated">
            <a:extLst>
              <a:ext uri="{FF2B5EF4-FFF2-40B4-BE49-F238E27FC236}">
                <a16:creationId xmlns:a16="http://schemas.microsoft.com/office/drawing/2014/main" id="{6398C2A5-4531-5B1E-5E0D-C53D82BFCC52}"/>
              </a:ext>
            </a:extLst>
          </p:cNvPr>
          <p:cNvPicPr>
            <a:picLocks noChangeAspect="1"/>
          </p:cNvPicPr>
          <p:nvPr/>
        </p:nvPicPr>
        <p:blipFill rotWithShape="1">
          <a:blip r:embed="rId3"/>
          <a:srcRect t="12356" b="-134"/>
          <a:stretch/>
        </p:blipFill>
        <p:spPr>
          <a:xfrm>
            <a:off x="0" y="1569720"/>
            <a:ext cx="12192000" cy="6019799"/>
          </a:xfrm>
          <a:prstGeom prst="rect">
            <a:avLst/>
          </a:prstGeom>
        </p:spPr>
      </p:pic>
      <p:sp>
        <p:nvSpPr>
          <p:cNvPr id="2" name="TextBox 1">
            <a:extLst>
              <a:ext uri="{FF2B5EF4-FFF2-40B4-BE49-F238E27FC236}">
                <a16:creationId xmlns:a16="http://schemas.microsoft.com/office/drawing/2014/main" id="{BE04444C-C01F-0BB0-8443-03D064855396}"/>
              </a:ext>
            </a:extLst>
          </p:cNvPr>
          <p:cNvSpPr txBox="1"/>
          <p:nvPr/>
        </p:nvSpPr>
        <p:spPr>
          <a:xfrm>
            <a:off x="2691731" y="431338"/>
            <a:ext cx="680853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 SINGLE, ACTIVE, ONGOING DISCIPLESHIP PLAN</a:t>
            </a:r>
          </a:p>
        </p:txBody>
      </p:sp>
    </p:spTree>
    <p:extLst>
      <p:ext uri="{BB962C8B-B14F-4D97-AF65-F5344CB8AC3E}">
        <p14:creationId xmlns:p14="http://schemas.microsoft.com/office/powerpoint/2010/main" val="3457107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a:blip r:embed="rId2"/>
          <a:srcRect l="6905" r="6905"/>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027194"/>
            <a:ext cx="3807644"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i="1" dirty="0">
              <a:solidFill>
                <a:prstClr val="black"/>
              </a:solidFill>
              <a:latin typeface="Myriad Pro" panose="020B05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a:solidFill>
                  <a:prstClr val="black"/>
                </a:solidFill>
                <a:latin typeface="Myriad Pro Light" panose="020B05030304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Myriad Pro" panose="020B0503030403020204" pitchFamily="34" charset="0"/>
              </a:rPr>
              <a:t>A</a:t>
            </a: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r>
              <a:rPr lang="en-US" sz="5400" b="1" dirty="0">
                <a:solidFill>
                  <a:prstClr val="black"/>
                </a:solidFill>
                <a:latin typeface="Myriad Pro" panose="020B0503030403020204" pitchFamily="34" charset="0"/>
              </a:rPr>
              <a:t>BIG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SPLASH</a:t>
            </a:r>
          </a:p>
        </p:txBody>
      </p:sp>
    </p:spTree>
    <p:extLst>
      <p:ext uri="{BB962C8B-B14F-4D97-AF65-F5344CB8AC3E}">
        <p14:creationId xmlns:p14="http://schemas.microsoft.com/office/powerpoint/2010/main" val="2579826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a:blip r:embed="rId2"/>
          <a:srcRect l="6905" r="6905"/>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027194"/>
            <a:ext cx="3807644"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i="1" dirty="0">
              <a:solidFill>
                <a:prstClr val="black"/>
              </a:solidFill>
              <a:latin typeface="Myriad Pro" panose="020B05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a:solidFill>
                  <a:prstClr val="black"/>
                </a:solidFill>
                <a:latin typeface="Myriad Pro Light" panose="020B0503030403020204" pitchFamily="34" charset="0"/>
              </a:rPr>
              <a:t>MORE THAN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Myriad Pro" panose="020B0503030403020204" pitchFamily="34" charset="0"/>
              </a:rPr>
              <a:t>A</a:t>
            </a: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r>
              <a:rPr lang="en-US" sz="5400" b="1" dirty="0">
                <a:solidFill>
                  <a:prstClr val="black"/>
                </a:solidFill>
                <a:latin typeface="Myriad Pro" panose="020B0503030403020204" pitchFamily="34" charset="0"/>
              </a:rPr>
              <a:t>BIG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SPLASH</a:t>
            </a:r>
          </a:p>
        </p:txBody>
      </p:sp>
    </p:spTree>
    <p:extLst>
      <p:ext uri="{BB962C8B-B14F-4D97-AF65-F5344CB8AC3E}">
        <p14:creationId xmlns:p14="http://schemas.microsoft.com/office/powerpoint/2010/main" val="420693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1891430" y="2271706"/>
            <a:ext cx="840914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Myriad Pro" panose="020B0503030403020204" pitchFamily="34" charset="0"/>
              </a:rPr>
              <a:t>Total Member Involvement (TMI) is a global initiative, but its success depends on the faithful efforts of </a:t>
            </a:r>
            <a:r>
              <a:rPr lang="en-US" sz="3600" b="1" dirty="0">
                <a:latin typeface="Myriad Pro" panose="020B0503030403020204" pitchFamily="34" charset="0"/>
              </a:rPr>
              <a:t>pastors and lay leaders in local churches</a:t>
            </a:r>
            <a:r>
              <a:rPr lang="en-US" sz="3600" dirty="0">
                <a:latin typeface="Myriad Pro" panose="020B0503030403020204" pitchFamily="34" charset="0"/>
              </a:rPr>
              <a:t>. </a:t>
            </a:r>
            <a:endParaRPr lang="en-US" sz="3600" b="1" dirty="0">
              <a:latin typeface="Myriad Pro" panose="020B0503030403020204" pitchFamily="34" charset="0"/>
            </a:endParaRP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Myriad Pro" panose="020B0503030403020204" pitchFamily="34" charset="0"/>
              </a:rPr>
              <a:t>GLOBAL TMI IS LOCAL</a:t>
            </a:r>
            <a:endPar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2606930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white and grey background&#10;&#10;Description automatically generated">
            <a:extLst>
              <a:ext uri="{FF2B5EF4-FFF2-40B4-BE49-F238E27FC236}">
                <a16:creationId xmlns:a16="http://schemas.microsoft.com/office/drawing/2014/main" id="{6259DB11-A9BE-90A1-0889-37B00400A198}"/>
              </a:ext>
            </a:extLst>
          </p:cNvPr>
          <p:cNvPicPr>
            <a:picLocks noChangeAspect="1"/>
          </p:cNvPicPr>
          <p:nvPr/>
        </p:nvPicPr>
        <p:blipFill>
          <a:blip r:embed="rId3"/>
          <a:stretch>
            <a:fillRect/>
          </a:stretch>
        </p:blipFill>
        <p:spPr>
          <a:xfrm flipH="1">
            <a:off x="0" y="-1"/>
            <a:ext cx="2781300" cy="6857999"/>
          </a:xfrm>
          <a:prstGeom prst="rect">
            <a:avLst/>
          </a:prstGeom>
        </p:spPr>
      </p:pic>
      <p:pic>
        <p:nvPicPr>
          <p:cNvPr id="4" name="Picture 3" descr="A white background with black dots&#10;&#10;Description automatically generated">
            <a:extLst>
              <a:ext uri="{FF2B5EF4-FFF2-40B4-BE49-F238E27FC236}">
                <a16:creationId xmlns:a16="http://schemas.microsoft.com/office/drawing/2014/main" id="{39881832-72DF-4463-62AF-F38D6E7783C4}"/>
              </a:ext>
            </a:extLst>
          </p:cNvPr>
          <p:cNvPicPr>
            <a:picLocks noChangeAspect="1"/>
          </p:cNvPicPr>
          <p:nvPr/>
        </p:nvPicPr>
        <p:blipFill>
          <a:blip r:embed="rId4"/>
          <a:stretch>
            <a:fillRect/>
          </a:stretch>
        </p:blipFill>
        <p:spPr>
          <a:xfrm>
            <a:off x="387664" y="1163154"/>
            <a:ext cx="3263900" cy="685800"/>
          </a:xfrm>
          <a:prstGeom prst="rect">
            <a:avLst/>
          </a:prstGeom>
        </p:spPr>
      </p:pic>
      <p:pic>
        <p:nvPicPr>
          <p:cNvPr id="5" name="Picture 4" descr="A close-up of a field&#10;&#10;Description automatically generated">
            <a:extLst>
              <a:ext uri="{FF2B5EF4-FFF2-40B4-BE49-F238E27FC236}">
                <a16:creationId xmlns:a16="http://schemas.microsoft.com/office/drawing/2014/main" id="{E508A82A-F419-548C-373B-0335B7B93251}"/>
              </a:ext>
            </a:extLst>
          </p:cNvPr>
          <p:cNvPicPr>
            <a:picLocks noChangeAspect="1"/>
          </p:cNvPicPr>
          <p:nvPr/>
        </p:nvPicPr>
        <p:blipFill>
          <a:blip r:embed="rId5"/>
          <a:stretch>
            <a:fillRect/>
          </a:stretch>
        </p:blipFill>
        <p:spPr>
          <a:xfrm>
            <a:off x="10518887" y="434325"/>
            <a:ext cx="1321221" cy="1140253"/>
          </a:xfrm>
          <a:prstGeom prst="rect">
            <a:avLst/>
          </a:prstGeom>
        </p:spPr>
      </p:pic>
      <p:pic>
        <p:nvPicPr>
          <p:cNvPr id="6" name="Picture 5" descr="A hand holding a seed in the soil&#10;&#10;Description automatically generated">
            <a:extLst>
              <a:ext uri="{FF2B5EF4-FFF2-40B4-BE49-F238E27FC236}">
                <a16:creationId xmlns:a16="http://schemas.microsoft.com/office/drawing/2014/main" id="{EB87DD6F-2D77-0280-1E86-C1F94701D002}"/>
              </a:ext>
            </a:extLst>
          </p:cNvPr>
          <p:cNvPicPr>
            <a:picLocks noChangeAspect="1"/>
          </p:cNvPicPr>
          <p:nvPr/>
        </p:nvPicPr>
        <p:blipFill>
          <a:blip r:embed="rId6"/>
          <a:stretch>
            <a:fillRect/>
          </a:stretch>
        </p:blipFill>
        <p:spPr>
          <a:xfrm>
            <a:off x="10518892" y="1653820"/>
            <a:ext cx="1321216" cy="1140249"/>
          </a:xfrm>
          <a:prstGeom prst="rect">
            <a:avLst/>
          </a:prstGeom>
        </p:spPr>
      </p:pic>
      <p:pic>
        <p:nvPicPr>
          <p:cNvPr id="7" name="Picture 6" descr="A hand pouring water into a small plant&#10;&#10;Description automatically generated">
            <a:extLst>
              <a:ext uri="{FF2B5EF4-FFF2-40B4-BE49-F238E27FC236}">
                <a16:creationId xmlns:a16="http://schemas.microsoft.com/office/drawing/2014/main" id="{98B3BFA2-A3A5-8F91-F725-ED1399E71A8E}"/>
              </a:ext>
            </a:extLst>
          </p:cNvPr>
          <p:cNvPicPr>
            <a:picLocks noChangeAspect="1"/>
          </p:cNvPicPr>
          <p:nvPr/>
        </p:nvPicPr>
        <p:blipFill>
          <a:blip r:embed="rId7"/>
          <a:stretch>
            <a:fillRect/>
          </a:stretch>
        </p:blipFill>
        <p:spPr>
          <a:xfrm>
            <a:off x="10518891" y="2873311"/>
            <a:ext cx="1321217" cy="1140251"/>
          </a:xfrm>
          <a:prstGeom prst="rect">
            <a:avLst/>
          </a:prstGeom>
        </p:spPr>
      </p:pic>
      <p:pic>
        <p:nvPicPr>
          <p:cNvPr id="8" name="Picture 7" descr="A hexagon image of wheat&#10;&#10;Description automatically generated">
            <a:extLst>
              <a:ext uri="{FF2B5EF4-FFF2-40B4-BE49-F238E27FC236}">
                <a16:creationId xmlns:a16="http://schemas.microsoft.com/office/drawing/2014/main" id="{0C5C6508-C0AD-56C2-B127-692E8C2834FB}"/>
              </a:ext>
            </a:extLst>
          </p:cNvPr>
          <p:cNvPicPr>
            <a:picLocks noChangeAspect="1"/>
          </p:cNvPicPr>
          <p:nvPr/>
        </p:nvPicPr>
        <p:blipFill>
          <a:blip r:embed="rId8"/>
          <a:stretch>
            <a:fillRect/>
          </a:stretch>
        </p:blipFill>
        <p:spPr>
          <a:xfrm>
            <a:off x="10518890" y="4092802"/>
            <a:ext cx="1321218" cy="1140251"/>
          </a:xfrm>
          <a:prstGeom prst="rect">
            <a:avLst/>
          </a:prstGeom>
        </p:spPr>
      </p:pic>
      <p:pic>
        <p:nvPicPr>
          <p:cNvPr id="9" name="Picture 8" descr="A hand holding a bag of grains&#10;&#10;Description automatically generated">
            <a:extLst>
              <a:ext uri="{FF2B5EF4-FFF2-40B4-BE49-F238E27FC236}">
                <a16:creationId xmlns:a16="http://schemas.microsoft.com/office/drawing/2014/main" id="{4989D5CF-48CE-52E1-F0D9-07A2BA55E824}"/>
              </a:ext>
            </a:extLst>
          </p:cNvPr>
          <p:cNvPicPr>
            <a:picLocks noChangeAspect="1"/>
          </p:cNvPicPr>
          <p:nvPr/>
        </p:nvPicPr>
        <p:blipFill>
          <a:blip r:embed="rId9"/>
          <a:stretch>
            <a:fillRect/>
          </a:stretch>
        </p:blipFill>
        <p:spPr>
          <a:xfrm>
            <a:off x="10518887" y="5312293"/>
            <a:ext cx="1321219" cy="1140252"/>
          </a:xfrm>
          <a:prstGeom prst="rect">
            <a:avLst/>
          </a:prstGeom>
        </p:spPr>
      </p:pic>
      <p:sp>
        <p:nvSpPr>
          <p:cNvPr id="12" name="TextBox 11">
            <a:extLst>
              <a:ext uri="{FF2B5EF4-FFF2-40B4-BE49-F238E27FC236}">
                <a16:creationId xmlns:a16="http://schemas.microsoft.com/office/drawing/2014/main" id="{3022E661-1852-84D8-4324-EDD6DF4A44E8}"/>
              </a:ext>
            </a:extLst>
          </p:cNvPr>
          <p:cNvSpPr txBox="1"/>
          <p:nvPr/>
        </p:nvSpPr>
        <p:spPr>
          <a:xfrm>
            <a:off x="3933825" y="3054666"/>
            <a:ext cx="6392589" cy="304698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Leadership personnel</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Budget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Resources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Annual Plan</a:t>
            </a:r>
            <a:endPar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13" name="TextBox 12">
            <a:extLst>
              <a:ext uri="{FF2B5EF4-FFF2-40B4-BE49-F238E27FC236}">
                <a16:creationId xmlns:a16="http://schemas.microsoft.com/office/drawing/2014/main" id="{6D8C4BF7-12AB-E55E-2F14-16DC3F246A1E}"/>
              </a:ext>
            </a:extLst>
          </p:cNvPr>
          <p:cNvSpPr txBox="1"/>
          <p:nvPr/>
        </p:nvSpPr>
        <p:spPr>
          <a:xfrm>
            <a:off x="3933825" y="1202623"/>
            <a:ext cx="82581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ACTIVE AND ONGOING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black"/>
                </a:solidFill>
                <a:latin typeface="Myriad Pro" panose="020B0503030403020204" pitchFamily="34" charset="0"/>
              </a:rPr>
              <a:t>Church Manual, </a:t>
            </a:r>
            <a:r>
              <a:rPr lang="en-US" sz="2800" dirty="0">
                <a:solidFill>
                  <a:prstClr val="black"/>
                </a:solidFill>
                <a:latin typeface="Myriad Pro" panose="020B0503030403020204" pitchFamily="34" charset="0"/>
              </a:rPr>
              <a:t>p. 137</a:t>
            </a:r>
            <a:endParaRPr kumimoji="0" lang="en-US" sz="28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14" name="Picture 13" descr="A logo of a company&#10;&#10;Description automatically generated">
            <a:extLst>
              <a:ext uri="{FF2B5EF4-FFF2-40B4-BE49-F238E27FC236}">
                <a16:creationId xmlns:a16="http://schemas.microsoft.com/office/drawing/2014/main" id="{9D82981C-37F9-4C28-7ABB-DE201D4E44E6}"/>
              </a:ext>
            </a:extLst>
          </p:cNvPr>
          <p:cNvPicPr>
            <a:picLocks noChangeAspect="1"/>
          </p:cNvPicPr>
          <p:nvPr/>
        </p:nvPicPr>
        <p:blipFill>
          <a:blip r:embed="rId10"/>
          <a:stretch>
            <a:fillRect/>
          </a:stretch>
        </p:blipFill>
        <p:spPr>
          <a:xfrm>
            <a:off x="1261241" y="434325"/>
            <a:ext cx="1224165" cy="1224165"/>
          </a:xfrm>
          <a:prstGeom prst="rect">
            <a:avLst/>
          </a:prstGeom>
        </p:spPr>
      </p:pic>
    </p:spTree>
    <p:extLst>
      <p:ext uri="{BB962C8B-B14F-4D97-AF65-F5344CB8AC3E}">
        <p14:creationId xmlns:p14="http://schemas.microsoft.com/office/powerpoint/2010/main" val="4270628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Tree>
    <p:extLst>
      <p:ext uri="{BB962C8B-B14F-4D97-AF65-F5344CB8AC3E}">
        <p14:creationId xmlns:p14="http://schemas.microsoft.com/office/powerpoint/2010/main" val="43071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Tree>
    <p:extLst>
      <p:ext uri="{BB962C8B-B14F-4D97-AF65-F5344CB8AC3E}">
        <p14:creationId xmlns:p14="http://schemas.microsoft.com/office/powerpoint/2010/main" val="562466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Tree>
    <p:extLst>
      <p:ext uri="{BB962C8B-B14F-4D97-AF65-F5344CB8AC3E}">
        <p14:creationId xmlns:p14="http://schemas.microsoft.com/office/powerpoint/2010/main" val="59568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Tree>
    <p:extLst>
      <p:ext uri="{BB962C8B-B14F-4D97-AF65-F5344CB8AC3E}">
        <p14:creationId xmlns:p14="http://schemas.microsoft.com/office/powerpoint/2010/main" val="3320232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Tree>
    <p:extLst>
      <p:ext uri="{BB962C8B-B14F-4D97-AF65-F5344CB8AC3E}">
        <p14:creationId xmlns:p14="http://schemas.microsoft.com/office/powerpoint/2010/main" val="32480802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2" name="TextBox 21">
            <a:extLst>
              <a:ext uri="{FF2B5EF4-FFF2-40B4-BE49-F238E27FC236}">
                <a16:creationId xmlns:a16="http://schemas.microsoft.com/office/drawing/2014/main" id="{3FBA110A-3F33-FEDF-104E-63B579754890}"/>
              </a:ext>
            </a:extLst>
          </p:cNvPr>
          <p:cNvSpPr txBox="1"/>
          <p:nvPr/>
        </p:nvSpPr>
        <p:spPr>
          <a:xfrm>
            <a:off x="10141112" y="1915669"/>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(pp. 106-107)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Tree>
    <p:extLst>
      <p:ext uri="{BB962C8B-B14F-4D97-AF65-F5344CB8AC3E}">
        <p14:creationId xmlns:p14="http://schemas.microsoft.com/office/powerpoint/2010/main" val="897590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2" name="TextBox 21">
            <a:extLst>
              <a:ext uri="{FF2B5EF4-FFF2-40B4-BE49-F238E27FC236}">
                <a16:creationId xmlns:a16="http://schemas.microsoft.com/office/drawing/2014/main" id="{3FBA110A-3F33-FEDF-104E-63B579754890}"/>
              </a:ext>
            </a:extLst>
          </p:cNvPr>
          <p:cNvSpPr txBox="1"/>
          <p:nvPr/>
        </p:nvSpPr>
        <p:spPr>
          <a:xfrm>
            <a:off x="10141112" y="1915669"/>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(pp. 106-107)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25" name="TextBox 24">
            <a:extLst>
              <a:ext uri="{FF2B5EF4-FFF2-40B4-BE49-F238E27FC236}">
                <a16:creationId xmlns:a16="http://schemas.microsoft.com/office/drawing/2014/main" id="{8BC46075-E50D-4D6C-5ECB-799847CE455D}"/>
              </a:ext>
            </a:extLst>
          </p:cNvPr>
          <p:cNvSpPr txBox="1"/>
          <p:nvPr/>
        </p:nvSpPr>
        <p:spPr>
          <a:xfrm>
            <a:off x="-15866" y="5848549"/>
            <a:ext cx="121761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Leaders in Family, Women’s, Men’s, Youth, Children’s, Club, Sabbath School, Religious Liberty, Possibility, Communication, Stewardship, and Education/School Ministries (pp. 136-137)</a:t>
            </a:r>
          </a:p>
        </p:txBody>
      </p:sp>
    </p:spTree>
    <p:extLst>
      <p:ext uri="{BB962C8B-B14F-4D97-AF65-F5344CB8AC3E}">
        <p14:creationId xmlns:p14="http://schemas.microsoft.com/office/powerpoint/2010/main" val="2825453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2" name="TextBox 21">
            <a:extLst>
              <a:ext uri="{FF2B5EF4-FFF2-40B4-BE49-F238E27FC236}">
                <a16:creationId xmlns:a16="http://schemas.microsoft.com/office/drawing/2014/main" id="{3FBA110A-3F33-FEDF-104E-63B579754890}"/>
              </a:ext>
            </a:extLst>
          </p:cNvPr>
          <p:cNvSpPr txBox="1"/>
          <p:nvPr/>
        </p:nvSpPr>
        <p:spPr>
          <a:xfrm>
            <a:off x="10141112" y="1915669"/>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(pp. 106-107)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25" name="TextBox 24">
            <a:extLst>
              <a:ext uri="{FF2B5EF4-FFF2-40B4-BE49-F238E27FC236}">
                <a16:creationId xmlns:a16="http://schemas.microsoft.com/office/drawing/2014/main" id="{8BC46075-E50D-4D6C-5ECB-799847CE455D}"/>
              </a:ext>
            </a:extLst>
          </p:cNvPr>
          <p:cNvSpPr txBox="1"/>
          <p:nvPr/>
        </p:nvSpPr>
        <p:spPr>
          <a:xfrm>
            <a:off x="-15866" y="5848549"/>
            <a:ext cx="121761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Leaders in Family, Women’s, Men’s, Youth, Children’s, Club, Sabbath School, Religious Liberty, Possibility, Communication, Stewardship, and Education/School Ministries (pp. 136-137)</a:t>
            </a:r>
          </a:p>
        </p:txBody>
      </p:sp>
      <p:sp>
        <p:nvSpPr>
          <p:cNvPr id="26" name="Oval 25">
            <a:extLst>
              <a:ext uri="{FF2B5EF4-FFF2-40B4-BE49-F238E27FC236}">
                <a16:creationId xmlns:a16="http://schemas.microsoft.com/office/drawing/2014/main" id="{533B38A9-E0C3-AEEF-F884-205B0B458CD2}"/>
              </a:ext>
            </a:extLst>
          </p:cNvPr>
          <p:cNvSpPr/>
          <p:nvPr/>
        </p:nvSpPr>
        <p:spPr>
          <a:xfrm>
            <a:off x="50625" y="1431482"/>
            <a:ext cx="2088082" cy="3989978"/>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A3B11111-C448-768E-336A-86AED606A160}"/>
              </a:ext>
            </a:extLst>
          </p:cNvPr>
          <p:cNvCxnSpPr/>
          <p:nvPr/>
        </p:nvCxnSpPr>
        <p:spPr>
          <a:xfrm flipH="1">
            <a:off x="520700" y="1593960"/>
            <a:ext cx="1130300" cy="365114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31730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2" name="TextBox 21">
            <a:extLst>
              <a:ext uri="{FF2B5EF4-FFF2-40B4-BE49-F238E27FC236}">
                <a16:creationId xmlns:a16="http://schemas.microsoft.com/office/drawing/2014/main" id="{3FBA110A-3F33-FEDF-104E-63B579754890}"/>
              </a:ext>
            </a:extLst>
          </p:cNvPr>
          <p:cNvSpPr txBox="1"/>
          <p:nvPr/>
        </p:nvSpPr>
        <p:spPr>
          <a:xfrm>
            <a:off x="10141112" y="1915669"/>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(pp. 106-107)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25" name="TextBox 24">
            <a:extLst>
              <a:ext uri="{FF2B5EF4-FFF2-40B4-BE49-F238E27FC236}">
                <a16:creationId xmlns:a16="http://schemas.microsoft.com/office/drawing/2014/main" id="{8BC46075-E50D-4D6C-5ECB-799847CE455D}"/>
              </a:ext>
            </a:extLst>
          </p:cNvPr>
          <p:cNvSpPr txBox="1"/>
          <p:nvPr/>
        </p:nvSpPr>
        <p:spPr>
          <a:xfrm>
            <a:off x="-15866" y="5848549"/>
            <a:ext cx="121761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Leaders in Family, Women’s, Men’s, Youth, Children’s, Club, Sabbath School, Religious Liberty, Possibility, Communication, Stewardship, and Education/School Ministries (pp. 136-137)</a:t>
            </a:r>
          </a:p>
        </p:txBody>
      </p:sp>
      <p:sp>
        <p:nvSpPr>
          <p:cNvPr id="26" name="Oval 25">
            <a:extLst>
              <a:ext uri="{FF2B5EF4-FFF2-40B4-BE49-F238E27FC236}">
                <a16:creationId xmlns:a16="http://schemas.microsoft.com/office/drawing/2014/main" id="{1C7F8542-2164-76A3-D1DE-609F3ED23C6F}"/>
              </a:ext>
            </a:extLst>
          </p:cNvPr>
          <p:cNvSpPr/>
          <p:nvPr/>
        </p:nvSpPr>
        <p:spPr>
          <a:xfrm>
            <a:off x="2462188" y="1436540"/>
            <a:ext cx="2088082" cy="3989978"/>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95E0479-C9B7-EA2F-49D1-3A470D1DB976}"/>
              </a:ext>
            </a:extLst>
          </p:cNvPr>
          <p:cNvCxnSpPr/>
          <p:nvPr/>
        </p:nvCxnSpPr>
        <p:spPr>
          <a:xfrm flipH="1">
            <a:off x="2983354" y="1588902"/>
            <a:ext cx="1130300" cy="365114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8595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stack of blue books&#10;&#10;Description automatically generated">
            <a:extLst>
              <a:ext uri="{FF2B5EF4-FFF2-40B4-BE49-F238E27FC236}">
                <a16:creationId xmlns:a16="http://schemas.microsoft.com/office/drawing/2014/main" id="{7B92DA19-56CC-252C-6A03-F69B5A659645}"/>
              </a:ext>
            </a:extLst>
          </p:cNvPr>
          <p:cNvPicPr>
            <a:picLocks noChangeAspect="1"/>
          </p:cNvPicPr>
          <p:nvPr/>
        </p:nvPicPr>
        <p:blipFill>
          <a:blip r:embed="rId3"/>
          <a:stretch>
            <a:fillRect/>
          </a:stretch>
        </p:blipFill>
        <p:spPr>
          <a:xfrm rot="1905653">
            <a:off x="1468430" y="97150"/>
            <a:ext cx="9255139" cy="6663700"/>
          </a:xfrm>
          <a:prstGeom prst="rect">
            <a:avLst/>
          </a:prstGeom>
        </p:spPr>
      </p:pic>
    </p:spTree>
    <p:extLst>
      <p:ext uri="{BB962C8B-B14F-4D97-AF65-F5344CB8AC3E}">
        <p14:creationId xmlns:p14="http://schemas.microsoft.com/office/powerpoint/2010/main" val="25467252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2" name="TextBox 21">
            <a:extLst>
              <a:ext uri="{FF2B5EF4-FFF2-40B4-BE49-F238E27FC236}">
                <a16:creationId xmlns:a16="http://schemas.microsoft.com/office/drawing/2014/main" id="{3FBA110A-3F33-FEDF-104E-63B579754890}"/>
              </a:ext>
            </a:extLst>
          </p:cNvPr>
          <p:cNvSpPr txBox="1"/>
          <p:nvPr/>
        </p:nvSpPr>
        <p:spPr>
          <a:xfrm>
            <a:off x="10141112" y="1915669"/>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(pp. 106-107)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25" name="TextBox 24">
            <a:extLst>
              <a:ext uri="{FF2B5EF4-FFF2-40B4-BE49-F238E27FC236}">
                <a16:creationId xmlns:a16="http://schemas.microsoft.com/office/drawing/2014/main" id="{8BC46075-E50D-4D6C-5ECB-799847CE455D}"/>
              </a:ext>
            </a:extLst>
          </p:cNvPr>
          <p:cNvSpPr txBox="1"/>
          <p:nvPr/>
        </p:nvSpPr>
        <p:spPr>
          <a:xfrm>
            <a:off x="-15866" y="5848549"/>
            <a:ext cx="121761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Leaders in Family, Women’s, Men’s, Youth, Children’s, Club, Sabbath School, Religious Liberty, Possibility, Communication, Stewardship, and Education/School Ministries (pp. 136-137)</a:t>
            </a:r>
          </a:p>
        </p:txBody>
      </p:sp>
      <p:sp>
        <p:nvSpPr>
          <p:cNvPr id="26" name="Oval 25">
            <a:extLst>
              <a:ext uri="{FF2B5EF4-FFF2-40B4-BE49-F238E27FC236}">
                <a16:creationId xmlns:a16="http://schemas.microsoft.com/office/drawing/2014/main" id="{7038528B-E58A-24AA-1FE0-C851099B5FBA}"/>
              </a:ext>
            </a:extLst>
          </p:cNvPr>
          <p:cNvSpPr/>
          <p:nvPr/>
        </p:nvSpPr>
        <p:spPr>
          <a:xfrm>
            <a:off x="4940283" y="1470366"/>
            <a:ext cx="2088082" cy="3989978"/>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85CD8CF-E0FC-DC43-9898-3D13C9389526}"/>
              </a:ext>
            </a:extLst>
          </p:cNvPr>
          <p:cNvCxnSpPr/>
          <p:nvPr/>
        </p:nvCxnSpPr>
        <p:spPr>
          <a:xfrm flipH="1">
            <a:off x="5348730" y="1593960"/>
            <a:ext cx="1130300" cy="365114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79648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107)</a:t>
            </a:r>
          </a:p>
        </p:txBody>
      </p:sp>
      <p:sp>
        <p:nvSpPr>
          <p:cNvPr id="22" name="TextBox 21">
            <a:extLst>
              <a:ext uri="{FF2B5EF4-FFF2-40B4-BE49-F238E27FC236}">
                <a16:creationId xmlns:a16="http://schemas.microsoft.com/office/drawing/2014/main" id="{3FBA110A-3F33-FEDF-104E-63B579754890}"/>
              </a:ext>
            </a:extLst>
          </p:cNvPr>
          <p:cNvSpPr txBox="1"/>
          <p:nvPr/>
        </p:nvSpPr>
        <p:spPr>
          <a:xfrm>
            <a:off x="10141112" y="1915669"/>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(pp. 106-107)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25" name="TextBox 24">
            <a:extLst>
              <a:ext uri="{FF2B5EF4-FFF2-40B4-BE49-F238E27FC236}">
                <a16:creationId xmlns:a16="http://schemas.microsoft.com/office/drawing/2014/main" id="{8BC46075-E50D-4D6C-5ECB-799847CE455D}"/>
              </a:ext>
            </a:extLst>
          </p:cNvPr>
          <p:cNvSpPr txBox="1"/>
          <p:nvPr/>
        </p:nvSpPr>
        <p:spPr>
          <a:xfrm>
            <a:off x="-15866" y="5848549"/>
            <a:ext cx="121761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Leaders in Family, Women’s, Men’s, Youth, Children’s, Club, Sabbath School, Religious Liberty, Possibility, Communication, Stewardship, and Education/School Ministries (pp. 136-137)</a:t>
            </a:r>
          </a:p>
        </p:txBody>
      </p:sp>
      <p:sp>
        <p:nvSpPr>
          <p:cNvPr id="26" name="Oval 25">
            <a:extLst>
              <a:ext uri="{FF2B5EF4-FFF2-40B4-BE49-F238E27FC236}">
                <a16:creationId xmlns:a16="http://schemas.microsoft.com/office/drawing/2014/main" id="{06DC36F2-76C7-AAE5-192C-1EB258CEC7ED}"/>
              </a:ext>
            </a:extLst>
          </p:cNvPr>
          <p:cNvSpPr/>
          <p:nvPr/>
        </p:nvSpPr>
        <p:spPr>
          <a:xfrm>
            <a:off x="7354862" y="1431482"/>
            <a:ext cx="2088082" cy="3989978"/>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CCF950F-F37B-19FD-DB0C-65AEA846A173}"/>
              </a:ext>
            </a:extLst>
          </p:cNvPr>
          <p:cNvCxnSpPr/>
          <p:nvPr/>
        </p:nvCxnSpPr>
        <p:spPr>
          <a:xfrm flipH="1">
            <a:off x="7834580" y="1593958"/>
            <a:ext cx="1130300" cy="365114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46921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white and gray background&#10;&#10;Description automatically generated">
            <a:extLst>
              <a:ext uri="{FF2B5EF4-FFF2-40B4-BE49-F238E27FC236}">
                <a16:creationId xmlns:a16="http://schemas.microsoft.com/office/drawing/2014/main" id="{623B467B-7452-439F-0615-AFE74F78100A}"/>
              </a:ext>
            </a:extLst>
          </p:cNvPr>
          <p:cNvPicPr>
            <a:picLocks noChangeAspect="1"/>
          </p:cNvPicPr>
          <p:nvPr/>
        </p:nvPicPr>
        <p:blipFill>
          <a:blip r:embed="rId2">
            <a:alphaModFix amt="60000"/>
          </a:blip>
          <a:stretch>
            <a:fillRect/>
          </a:stretch>
        </p:blipFill>
        <p:spPr>
          <a:xfrm>
            <a:off x="0" y="0"/>
            <a:ext cx="12192000" cy="6858000"/>
          </a:xfrm>
          <a:prstGeom prst="rect">
            <a:avLst/>
          </a:prstGeom>
        </p:spPr>
      </p:pic>
      <p:pic>
        <p:nvPicPr>
          <p:cNvPr id="2" name="Picture 1" descr="A blue and white background&#10;&#10;Description automatically generated">
            <a:extLst>
              <a:ext uri="{FF2B5EF4-FFF2-40B4-BE49-F238E27FC236}">
                <a16:creationId xmlns:a16="http://schemas.microsoft.com/office/drawing/2014/main" id="{B13A8804-31C4-A381-4590-F1B66733D455}"/>
              </a:ext>
            </a:extLst>
          </p:cNvPr>
          <p:cNvPicPr>
            <a:picLocks noChangeAspect="1"/>
          </p:cNvPicPr>
          <p:nvPr/>
        </p:nvPicPr>
        <p:blipFill>
          <a:blip r:embed="rId3">
            <a:alphaModFix amt="20000"/>
          </a:blip>
          <a:stretch>
            <a:fillRect/>
          </a:stretch>
        </p:blipFill>
        <p:spPr>
          <a:xfrm flipH="1">
            <a:off x="7924" y="1372183"/>
            <a:ext cx="2446342" cy="4211755"/>
          </a:xfrm>
          <a:prstGeom prst="rect">
            <a:avLst/>
          </a:prstGeom>
        </p:spPr>
      </p:pic>
      <p:pic>
        <p:nvPicPr>
          <p:cNvPr id="4" name="Picture 3" descr="A close up of a cellphone screen&#10;&#10;Description automatically generated">
            <a:extLst>
              <a:ext uri="{FF2B5EF4-FFF2-40B4-BE49-F238E27FC236}">
                <a16:creationId xmlns:a16="http://schemas.microsoft.com/office/drawing/2014/main" id="{9708E514-A00A-9709-049D-007D40B203AD}"/>
              </a:ext>
            </a:extLst>
          </p:cNvPr>
          <p:cNvPicPr>
            <a:picLocks noChangeAspect="1"/>
          </p:cNvPicPr>
          <p:nvPr/>
        </p:nvPicPr>
        <p:blipFill>
          <a:blip r:embed="rId4">
            <a:alphaModFix amt="20000"/>
          </a:blip>
          <a:stretch>
            <a:fillRect/>
          </a:stretch>
        </p:blipFill>
        <p:spPr>
          <a:xfrm flipH="1">
            <a:off x="2454263" y="1372181"/>
            <a:ext cx="2446341" cy="4211756"/>
          </a:xfrm>
          <a:prstGeom prst="rect">
            <a:avLst/>
          </a:prstGeom>
        </p:spPr>
      </p:pic>
      <p:pic>
        <p:nvPicPr>
          <p:cNvPr id="5" name="Picture 4" descr="A green and white background&#10;&#10;Description automatically generated">
            <a:extLst>
              <a:ext uri="{FF2B5EF4-FFF2-40B4-BE49-F238E27FC236}">
                <a16:creationId xmlns:a16="http://schemas.microsoft.com/office/drawing/2014/main" id="{4A4AE33D-508B-E24F-D3F0-71E9D02DF09D}"/>
              </a:ext>
            </a:extLst>
          </p:cNvPr>
          <p:cNvPicPr>
            <a:picLocks noChangeAspect="1"/>
          </p:cNvPicPr>
          <p:nvPr/>
        </p:nvPicPr>
        <p:blipFill>
          <a:blip r:embed="rId5">
            <a:alphaModFix amt="20000"/>
          </a:blip>
          <a:stretch>
            <a:fillRect/>
          </a:stretch>
        </p:blipFill>
        <p:spPr>
          <a:xfrm flipH="1">
            <a:off x="4892664" y="1372183"/>
            <a:ext cx="2446336" cy="4211754"/>
          </a:xfrm>
          <a:prstGeom prst="rect">
            <a:avLst/>
          </a:prstGeom>
        </p:spPr>
      </p:pic>
      <p:pic>
        <p:nvPicPr>
          <p:cNvPr id="6" name="Picture 5" descr="A red background with many small hexagons&#10;&#10;Description automatically generated">
            <a:extLst>
              <a:ext uri="{FF2B5EF4-FFF2-40B4-BE49-F238E27FC236}">
                <a16:creationId xmlns:a16="http://schemas.microsoft.com/office/drawing/2014/main" id="{9EEB8B87-1582-378C-03E0-C031CBF31CF0}"/>
              </a:ext>
            </a:extLst>
          </p:cNvPr>
          <p:cNvPicPr>
            <a:picLocks noChangeAspect="1"/>
          </p:cNvPicPr>
          <p:nvPr/>
        </p:nvPicPr>
        <p:blipFill>
          <a:blip r:embed="rId6">
            <a:alphaModFix amt="20000"/>
          </a:blip>
          <a:stretch>
            <a:fillRect/>
          </a:stretch>
        </p:blipFill>
        <p:spPr>
          <a:xfrm flipH="1">
            <a:off x="9761524" y="1346776"/>
            <a:ext cx="2446342" cy="4237159"/>
          </a:xfrm>
          <a:prstGeom prst="rect">
            <a:avLst/>
          </a:prstGeom>
        </p:spPr>
      </p:pic>
      <p:pic>
        <p:nvPicPr>
          <p:cNvPr id="7" name="Picture 6" descr="A yellow and pink background&#10;&#10;Description automatically generated">
            <a:extLst>
              <a:ext uri="{FF2B5EF4-FFF2-40B4-BE49-F238E27FC236}">
                <a16:creationId xmlns:a16="http://schemas.microsoft.com/office/drawing/2014/main" id="{4794CB9B-0A6D-05EB-F43C-72BCA6C2B876}"/>
              </a:ext>
            </a:extLst>
          </p:cNvPr>
          <p:cNvPicPr>
            <a:picLocks noChangeAspect="1"/>
          </p:cNvPicPr>
          <p:nvPr/>
        </p:nvPicPr>
        <p:blipFill>
          <a:blip r:embed="rId7">
            <a:alphaModFix amt="20000"/>
          </a:blip>
          <a:stretch>
            <a:fillRect/>
          </a:stretch>
        </p:blipFill>
        <p:spPr>
          <a:xfrm flipH="1">
            <a:off x="7338999" y="1372181"/>
            <a:ext cx="2422525" cy="4211754"/>
          </a:xfrm>
          <a:prstGeom prst="rect">
            <a:avLst/>
          </a:prstGeom>
        </p:spPr>
      </p:pic>
      <p:sp>
        <p:nvSpPr>
          <p:cNvPr id="8" name="Rounded Rectangle 7">
            <a:extLst>
              <a:ext uri="{FF2B5EF4-FFF2-40B4-BE49-F238E27FC236}">
                <a16:creationId xmlns:a16="http://schemas.microsoft.com/office/drawing/2014/main" id="{B7428798-0421-007E-50D4-08CA5DDA0448}"/>
              </a:ext>
            </a:extLst>
          </p:cNvPr>
          <p:cNvSpPr/>
          <p:nvPr/>
        </p:nvSpPr>
        <p:spPr>
          <a:xfrm>
            <a:off x="192013" y="1593960"/>
            <a:ext cx="2088082"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C9ED168-C1F6-589F-D014-7C264790E4B7}"/>
              </a:ext>
            </a:extLst>
          </p:cNvPr>
          <p:cNvSpPr/>
          <p:nvPr/>
        </p:nvSpPr>
        <p:spPr>
          <a:xfrm>
            <a:off x="2630408" y="1593960"/>
            <a:ext cx="207221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FCDEE17-9125-51B2-799D-3D59DB262B76}"/>
              </a:ext>
            </a:extLst>
          </p:cNvPr>
          <p:cNvSpPr/>
          <p:nvPr/>
        </p:nvSpPr>
        <p:spPr>
          <a:xfrm>
            <a:off x="5076748" y="1593960"/>
            <a:ext cx="2064265"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5FADD173-88B6-2668-2786-941493959B2C}"/>
              </a:ext>
            </a:extLst>
          </p:cNvPr>
          <p:cNvSpPr/>
          <p:nvPr/>
        </p:nvSpPr>
        <p:spPr>
          <a:xfrm>
            <a:off x="7529046" y="1593960"/>
            <a:ext cx="2058307"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F308BB2-17D4-C214-349E-841E2DD64179}"/>
              </a:ext>
            </a:extLst>
          </p:cNvPr>
          <p:cNvSpPr/>
          <p:nvPr/>
        </p:nvSpPr>
        <p:spPr>
          <a:xfrm>
            <a:off x="9951571" y="1593960"/>
            <a:ext cx="2050360" cy="3827500"/>
          </a:xfrm>
          <a:prstGeom prst="roundRect">
            <a:avLst>
              <a:gd name="adj" fmla="val 6725"/>
            </a:avLst>
          </a:prstGeom>
          <a:solidFill>
            <a:schemeClr val="bg1"/>
          </a:solidFill>
          <a:ln w="889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6B4F5B6-B52A-0200-7DA7-941C3FF23A78}"/>
              </a:ext>
            </a:extLst>
          </p:cNvPr>
          <p:cNvSpPr txBox="1"/>
          <p:nvPr/>
        </p:nvSpPr>
        <p:spPr>
          <a:xfrm>
            <a:off x="332804" y="1917046"/>
            <a:ext cx="1758606"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Health Ministries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Community Services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14" name="TextBox 13">
            <a:extLst>
              <a:ext uri="{FF2B5EF4-FFF2-40B4-BE49-F238E27FC236}">
                <a16:creationId xmlns:a16="http://schemas.microsoft.com/office/drawing/2014/main" id="{D5FE069D-8837-ADA7-097A-AB55186BDACE}"/>
              </a:ext>
            </a:extLst>
          </p:cNvPr>
          <p:cNvSpPr txBox="1"/>
          <p:nvPr/>
        </p:nvSpPr>
        <p:spPr>
          <a:xfrm>
            <a:off x="2802099" y="1934055"/>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Publishing Ministries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pic>
        <p:nvPicPr>
          <p:cNvPr id="23" name="Picture 22" descr="A green rectangular object with orange stripes&#10;&#10;Description automatically generated">
            <a:extLst>
              <a:ext uri="{FF2B5EF4-FFF2-40B4-BE49-F238E27FC236}">
                <a16:creationId xmlns:a16="http://schemas.microsoft.com/office/drawing/2014/main" id="{0115A5C2-D74D-BAB7-B155-ABFC20F972D0}"/>
              </a:ext>
            </a:extLst>
          </p:cNvPr>
          <p:cNvPicPr>
            <a:picLocks noChangeAspect="1"/>
          </p:cNvPicPr>
          <p:nvPr/>
        </p:nvPicPr>
        <p:blipFill>
          <a:blip r:embed="rId8">
            <a:alphaModFix amt="20000"/>
          </a:blip>
          <a:stretch>
            <a:fillRect/>
          </a:stretch>
        </p:blipFill>
        <p:spPr>
          <a:xfrm>
            <a:off x="15866" y="840696"/>
            <a:ext cx="12192000" cy="544866"/>
          </a:xfrm>
          <a:prstGeom prst="rect">
            <a:avLst/>
          </a:prstGeom>
        </p:spPr>
      </p:pic>
      <p:sp>
        <p:nvSpPr>
          <p:cNvPr id="15" name="TextBox 14">
            <a:extLst>
              <a:ext uri="{FF2B5EF4-FFF2-40B4-BE49-F238E27FC236}">
                <a16:creationId xmlns:a16="http://schemas.microsoft.com/office/drawing/2014/main" id="{7A19BC50-B55F-9A10-F451-65DDFC72F4F0}"/>
              </a:ext>
            </a:extLst>
          </p:cNvPr>
          <p:cNvSpPr txBox="1"/>
          <p:nvPr/>
        </p:nvSpPr>
        <p:spPr>
          <a:xfrm>
            <a:off x="5214303" y="1917046"/>
            <a:ext cx="186320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School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Interest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16" name="TextBox 15">
            <a:extLst>
              <a:ext uri="{FF2B5EF4-FFF2-40B4-BE49-F238E27FC236}">
                <a16:creationId xmlns:a16="http://schemas.microsoft.com/office/drawing/2014/main" id="{77C09B30-285A-D4BC-FD08-42DE2D427621}"/>
              </a:ext>
            </a:extLst>
          </p:cNvPr>
          <p:cNvSpPr txBox="1"/>
          <p:nvPr/>
        </p:nvSpPr>
        <p:spPr>
          <a:xfrm>
            <a:off x="1" y="85565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3E7B"/>
                </a:solidFill>
                <a:effectLst/>
                <a:uLnTx/>
                <a:uFillTx/>
                <a:latin typeface="Myriad Pro" panose="020B0503030403020204" pitchFamily="34" charset="0"/>
                <a:ea typeface="+mn-ea"/>
                <a:cs typeface="+mn-cs"/>
              </a:rPr>
              <a:t>PREPARE</a:t>
            </a:r>
          </a:p>
        </p:txBody>
      </p:sp>
      <p:sp>
        <p:nvSpPr>
          <p:cNvPr id="17" name="TextBox 16">
            <a:extLst>
              <a:ext uri="{FF2B5EF4-FFF2-40B4-BE49-F238E27FC236}">
                <a16:creationId xmlns:a16="http://schemas.microsoft.com/office/drawing/2014/main" id="{534CAFF2-B68E-6FFB-8027-D8FBB7B93657}"/>
              </a:ext>
            </a:extLst>
          </p:cNvPr>
          <p:cNvSpPr txBox="1"/>
          <p:nvPr/>
        </p:nvSpPr>
        <p:spPr>
          <a:xfrm>
            <a:off x="2422524"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E3D19"/>
                </a:solidFill>
                <a:effectLst/>
                <a:uLnTx/>
                <a:uFillTx/>
                <a:latin typeface="Myriad Pro" panose="020B0503030403020204" pitchFamily="34" charset="0"/>
                <a:ea typeface="+mn-ea"/>
                <a:cs typeface="+mn-cs"/>
              </a:rPr>
              <a:t>PLANT</a:t>
            </a:r>
          </a:p>
        </p:txBody>
      </p:sp>
      <p:sp>
        <p:nvSpPr>
          <p:cNvPr id="18" name="TextBox 17">
            <a:extLst>
              <a:ext uri="{FF2B5EF4-FFF2-40B4-BE49-F238E27FC236}">
                <a16:creationId xmlns:a16="http://schemas.microsoft.com/office/drawing/2014/main" id="{178FE14E-8E2F-3A4E-F888-419E8AEF0D4E}"/>
              </a:ext>
            </a:extLst>
          </p:cNvPr>
          <p:cNvSpPr txBox="1"/>
          <p:nvPr/>
        </p:nvSpPr>
        <p:spPr>
          <a:xfrm>
            <a:off x="4884737" y="848960"/>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9148"/>
                </a:solidFill>
                <a:effectLst/>
                <a:uLnTx/>
                <a:uFillTx/>
                <a:latin typeface="Myriad Pro" panose="020B0503030403020204" pitchFamily="34" charset="0"/>
                <a:ea typeface="+mn-ea"/>
                <a:cs typeface="+mn-cs"/>
              </a:rPr>
              <a:t>CULTIVATE</a:t>
            </a:r>
          </a:p>
        </p:txBody>
      </p:sp>
      <p:sp>
        <p:nvSpPr>
          <p:cNvPr id="19" name="TextBox 18">
            <a:extLst>
              <a:ext uri="{FF2B5EF4-FFF2-40B4-BE49-F238E27FC236}">
                <a16:creationId xmlns:a16="http://schemas.microsoft.com/office/drawing/2014/main" id="{73A39E5C-2D35-3F98-8CA1-32E1CD98B1F1}"/>
              </a:ext>
            </a:extLst>
          </p:cNvPr>
          <p:cNvSpPr txBox="1"/>
          <p:nvPr/>
        </p:nvSpPr>
        <p:spPr>
          <a:xfrm>
            <a:off x="7346950" y="836936"/>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AC1E"/>
                </a:solidFill>
                <a:effectLst/>
                <a:uLnTx/>
                <a:uFillTx/>
                <a:latin typeface="Myriad Pro" panose="020B0503030403020204" pitchFamily="34" charset="0"/>
                <a:ea typeface="+mn-ea"/>
                <a:cs typeface="+mn-cs"/>
              </a:rPr>
              <a:t>HARVEST</a:t>
            </a:r>
          </a:p>
        </p:txBody>
      </p:sp>
      <p:sp>
        <p:nvSpPr>
          <p:cNvPr id="20" name="TextBox 19">
            <a:extLst>
              <a:ext uri="{FF2B5EF4-FFF2-40B4-BE49-F238E27FC236}">
                <a16:creationId xmlns:a16="http://schemas.microsoft.com/office/drawing/2014/main" id="{3F4E1930-BFC9-AC55-16CE-775C121D10FF}"/>
              </a:ext>
            </a:extLst>
          </p:cNvPr>
          <p:cNvSpPr txBox="1"/>
          <p:nvPr/>
        </p:nvSpPr>
        <p:spPr>
          <a:xfrm>
            <a:off x="9777408" y="862342"/>
            <a:ext cx="24304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D2031"/>
                </a:solidFill>
                <a:effectLst/>
                <a:uLnTx/>
                <a:uFillTx/>
                <a:latin typeface="Myriad Pro" panose="020B0503030403020204" pitchFamily="34" charset="0"/>
                <a:ea typeface="+mn-ea"/>
                <a:cs typeface="+mn-cs"/>
              </a:rPr>
              <a:t>PRESERVE</a:t>
            </a:r>
          </a:p>
        </p:txBody>
      </p:sp>
      <p:sp>
        <p:nvSpPr>
          <p:cNvPr id="21" name="TextBox 20">
            <a:extLst>
              <a:ext uri="{FF2B5EF4-FFF2-40B4-BE49-F238E27FC236}">
                <a16:creationId xmlns:a16="http://schemas.microsoft.com/office/drawing/2014/main" id="{AAE8DBB0-2C98-DA2B-0684-C5BDD72F4E27}"/>
              </a:ext>
            </a:extLst>
          </p:cNvPr>
          <p:cNvSpPr txBox="1"/>
          <p:nvPr/>
        </p:nvSpPr>
        <p:spPr>
          <a:xfrm>
            <a:off x="7678257" y="1917046"/>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Pastor and Church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(p. 107)</a:t>
            </a:r>
          </a:p>
        </p:txBody>
      </p:sp>
      <p:sp>
        <p:nvSpPr>
          <p:cNvPr id="22" name="TextBox 21">
            <a:extLst>
              <a:ext uri="{FF2B5EF4-FFF2-40B4-BE49-F238E27FC236}">
                <a16:creationId xmlns:a16="http://schemas.microsoft.com/office/drawing/2014/main" id="{3FBA110A-3F33-FEDF-104E-63B579754890}"/>
              </a:ext>
            </a:extLst>
          </p:cNvPr>
          <p:cNvSpPr txBox="1"/>
          <p:nvPr/>
        </p:nvSpPr>
        <p:spPr>
          <a:xfrm>
            <a:off x="10141112" y="1915669"/>
            <a:ext cx="187670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Personal Ministries Leader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(pp. 106-107)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panose="020B0503030403020204" pitchFamily="34" charset="0"/>
                <a:ea typeface="+mn-ea"/>
                <a:cs typeface="+mn-cs"/>
              </a:rPr>
              <a:t>Personal Ministries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kern="1200" cap="none" spc="0" normalizeH="0" baseline="0" noProof="0" dirty="0">
                <a:ln>
                  <a:noFill/>
                </a:ln>
                <a:solidFill>
                  <a:schemeClr val="bg2">
                    <a:lumMod val="75000"/>
                  </a:schemeClr>
                </a:solidFill>
                <a:effectLst/>
                <a:uLnTx/>
                <a:uFillTx/>
                <a:latin typeface="Myriad Pro Light" panose="020B0503030403020204" pitchFamily="34" charset="0"/>
                <a:ea typeface="+mn-ea"/>
                <a:cs typeface="+mn-cs"/>
              </a:rPr>
              <a:t>(p. 107)</a:t>
            </a:r>
          </a:p>
        </p:txBody>
      </p:sp>
      <p:sp>
        <p:nvSpPr>
          <p:cNvPr id="24" name="TextBox 23">
            <a:extLst>
              <a:ext uri="{FF2B5EF4-FFF2-40B4-BE49-F238E27FC236}">
                <a16:creationId xmlns:a16="http://schemas.microsoft.com/office/drawing/2014/main" id="{D2609D11-6E29-93E7-3375-D1BAE49CC856}"/>
              </a:ext>
            </a:extLst>
          </p:cNvPr>
          <p:cNvSpPr txBox="1"/>
          <p:nvPr/>
        </p:nvSpPr>
        <p:spPr>
          <a:xfrm>
            <a:off x="15866" y="47777"/>
            <a:ext cx="12176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ACTIVE &amp; ONGOING </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a:t>
            </a:r>
            <a:r>
              <a:rPr kumimoji="0" lang="en-US" sz="2800" b="1" i="1"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Church Manual,</a:t>
            </a:r>
            <a:r>
              <a:rPr kumimoji="0" lang="en-US" sz="28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rPr>
              <a:t> p. 137)</a:t>
            </a:r>
            <a:endParaRPr kumimoji="0" lang="en-US" sz="3600" b="1" i="0" u="none" strike="noStrike" kern="1200" cap="none" spc="0" normalizeH="0" baseline="0" noProof="0" dirty="0">
              <a:ln>
                <a:noFill/>
              </a:ln>
              <a:solidFill>
                <a:prstClr val="black"/>
              </a:solidFill>
              <a:effectLst/>
              <a:uLnTx/>
              <a:uFillTx/>
              <a:latin typeface="Myriad Pro Light" panose="020B0503030403020204" pitchFamily="34" charset="0"/>
              <a:ea typeface="+mn-ea"/>
              <a:cs typeface="+mn-cs"/>
            </a:endParaRPr>
          </a:p>
        </p:txBody>
      </p:sp>
      <p:sp>
        <p:nvSpPr>
          <p:cNvPr id="25" name="TextBox 24">
            <a:extLst>
              <a:ext uri="{FF2B5EF4-FFF2-40B4-BE49-F238E27FC236}">
                <a16:creationId xmlns:a16="http://schemas.microsoft.com/office/drawing/2014/main" id="{8BC46075-E50D-4D6C-5ECB-799847CE455D}"/>
              </a:ext>
            </a:extLst>
          </p:cNvPr>
          <p:cNvSpPr txBox="1"/>
          <p:nvPr/>
        </p:nvSpPr>
        <p:spPr>
          <a:xfrm>
            <a:off x="-15866" y="5848549"/>
            <a:ext cx="121761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Leaders in Family, Women’s, Men’s, Youth, Children’s, Club, Sabbath School, Religious Liberty, Possibility, Communication, Stewardship, and Education/School Ministries (pp. 136-137)</a:t>
            </a:r>
          </a:p>
        </p:txBody>
      </p:sp>
      <p:sp>
        <p:nvSpPr>
          <p:cNvPr id="26" name="Oval 25">
            <a:extLst>
              <a:ext uri="{FF2B5EF4-FFF2-40B4-BE49-F238E27FC236}">
                <a16:creationId xmlns:a16="http://schemas.microsoft.com/office/drawing/2014/main" id="{DC315C45-7E9B-47FA-C38D-5F36A577581A}"/>
              </a:ext>
            </a:extLst>
          </p:cNvPr>
          <p:cNvSpPr/>
          <p:nvPr/>
        </p:nvSpPr>
        <p:spPr>
          <a:xfrm>
            <a:off x="9812470" y="1483069"/>
            <a:ext cx="2088082" cy="3989978"/>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B083C95-8774-BEB9-70A2-FA0663D389A9}"/>
              </a:ext>
            </a:extLst>
          </p:cNvPr>
          <p:cNvCxnSpPr/>
          <p:nvPr/>
        </p:nvCxnSpPr>
        <p:spPr>
          <a:xfrm flipH="1">
            <a:off x="10373056" y="1707303"/>
            <a:ext cx="1130300" cy="365114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897098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1065D-F00D-62AA-8A0B-0A3C75CD0FCA}"/>
            </a:ext>
          </a:extLst>
        </p:cNvPr>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C719C9BE-B343-5BA0-E192-94579ED8BBE8}"/>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71380AFB-0713-D671-2D24-4614A1538159}"/>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427E45F6-7981-1381-0BFE-861AAC117BAB}"/>
              </a:ext>
            </a:extLst>
          </p:cNvPr>
          <p:cNvSpPr/>
          <p:nvPr/>
        </p:nvSpPr>
        <p:spPr>
          <a:xfrm>
            <a:off x="500063" y="1113178"/>
            <a:ext cx="11229975" cy="4601822"/>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4E132F-83A1-85C3-0A1E-8AD103F9682F}"/>
              </a:ext>
            </a:extLst>
          </p:cNvPr>
          <p:cNvSpPr txBox="1"/>
          <p:nvPr/>
        </p:nvSpPr>
        <p:spPr>
          <a:xfrm>
            <a:off x="633203" y="1515878"/>
            <a:ext cx="11096835" cy="4493538"/>
          </a:xfrm>
          <a:prstGeom prst="rect">
            <a:avLst/>
          </a:prstGeom>
          <a:noFill/>
        </p:spPr>
        <p:txBody>
          <a:bodyPr wrap="square" rtlCol="0">
            <a:spAutoFit/>
          </a:bodyPr>
          <a:lstStyle/>
          <a:p>
            <a:pPr marL="577850" marR="0" lvl="0" indent="-577850" algn="l" defTabSz="914400" rtl="0" eaLnBrk="1" fontAlgn="auto" latinLnBrk="0" hangingPunct="1">
              <a:lnSpc>
                <a:spcPct val="100000"/>
              </a:lnSpc>
              <a:spcBef>
                <a:spcPts val="0"/>
              </a:spcBef>
              <a:spcAft>
                <a:spcPts val="1200"/>
              </a:spcAft>
              <a:buClrTx/>
              <a:buSzTx/>
              <a:buFontTx/>
              <a:buAutoNum type="arabicPeriod"/>
              <a:tabLst/>
              <a:defRPr/>
            </a:pPr>
            <a:r>
              <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Success</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is measured by the </a:t>
            </a:r>
            <a:r>
              <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number of workers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 members sharing the truth), not merely by baptisms.</a:t>
            </a:r>
          </a:p>
          <a:p>
            <a:pPr marL="577850" marR="0" lvl="0" indent="-577850" algn="l" defTabSz="914400" rtl="0" eaLnBrk="1" fontAlgn="auto" latinLnBrk="0" hangingPunct="1">
              <a:lnSpc>
                <a:spcPct val="100000"/>
              </a:lnSpc>
              <a:spcBef>
                <a:spcPts val="0"/>
              </a:spcBef>
              <a:spcAft>
                <a:spcPts val="1200"/>
              </a:spcAft>
              <a:buClrTx/>
              <a:buSzTx/>
              <a:buFontTx/>
              <a:buAutoNum type="arabicPeriod"/>
              <a:tabLst/>
              <a:defRPr/>
            </a:pPr>
            <a:r>
              <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Personal Ministry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(Christ’s method) is the priority, but </a:t>
            </a:r>
            <a:r>
              <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Public Evangelism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is combined for best results.</a:t>
            </a:r>
          </a:p>
          <a:p>
            <a:pPr marL="577850" marR="0" lvl="0" indent="-577850" algn="l" defTabSz="914400" rtl="0" eaLnBrk="1" fontAlgn="auto" latinLnBrk="0" hangingPunct="1">
              <a:lnSpc>
                <a:spcPct val="100000"/>
              </a:lnSpc>
              <a:spcBef>
                <a:spcPts val="0"/>
              </a:spcBef>
              <a:spcAft>
                <a:spcPts val="1200"/>
              </a:spcAft>
              <a:buClrTx/>
              <a:buSzTx/>
              <a:buFontTx/>
              <a:buAutoNum type="arabicPeriod"/>
              <a:tabLst/>
              <a:defRPr/>
            </a:pPr>
            <a:r>
              <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Ongoing</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and active </a:t>
            </a:r>
            <a:r>
              <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discipleship plan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means establishing essential ministries in every phase of disciple-making that will continue</a:t>
            </a:r>
            <a:r>
              <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beyond the 2024/2025 launch.</a:t>
            </a:r>
            <a:endPar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577850" marR="0" lvl="0" indent="-577850" algn="l" defTabSz="914400" rtl="0" eaLnBrk="1" fontAlgn="auto" latinLnBrk="0" hangingPunct="1">
              <a:lnSpc>
                <a:spcPct val="100000"/>
              </a:lnSpc>
              <a:spcBef>
                <a:spcPts val="0"/>
              </a:spcBef>
              <a:spcAft>
                <a:spcPts val="1200"/>
              </a:spcAft>
              <a:buClrTx/>
              <a:buSzTx/>
              <a:buFontTx/>
              <a:buAutoNum type="arabicPeriod"/>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6" name="TextBox 5">
            <a:extLst>
              <a:ext uri="{FF2B5EF4-FFF2-40B4-BE49-F238E27FC236}">
                <a16:creationId xmlns:a16="http://schemas.microsoft.com/office/drawing/2014/main" id="{729B9D11-A27F-FA19-EAAB-EF4BF31EB8DA}"/>
              </a:ext>
            </a:extLst>
          </p:cNvPr>
          <p:cNvSpPr txBox="1"/>
          <p:nvPr/>
        </p:nvSpPr>
        <p:spPr>
          <a:xfrm>
            <a:off x="1390650" y="282181"/>
            <a:ext cx="94107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GLOBAL TMI CULTURE</a:t>
            </a:r>
          </a:p>
        </p:txBody>
      </p:sp>
    </p:spTree>
    <p:extLst>
      <p:ext uri="{BB962C8B-B14F-4D97-AF65-F5344CB8AC3E}">
        <p14:creationId xmlns:p14="http://schemas.microsoft.com/office/powerpoint/2010/main" val="1056682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rotWithShape="1">
          <a:blip r:embed="rId2"/>
          <a:srcRect l="13715" t="7018" r="14148" b="6562"/>
          <a:stretch/>
        </p:blipFill>
        <p:spPr>
          <a:xfrm rot="21374839">
            <a:off x="896082" y="245382"/>
            <a:ext cx="6394976" cy="5107397"/>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CHURCH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Myriad Pro" panose="020B0503030403020204" pitchFamily="34" charset="0"/>
              </a:rPr>
              <a:t>PLANNER</a:t>
            </a:r>
            <a:endPar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
        <p:nvSpPr>
          <p:cNvPr id="6" name="TextBox 5">
            <a:extLst>
              <a:ext uri="{FF2B5EF4-FFF2-40B4-BE49-F238E27FC236}">
                <a16:creationId xmlns:a16="http://schemas.microsoft.com/office/drawing/2014/main" id="{3BD3B1BB-E637-5BA5-501D-0FC0A645284A}"/>
              </a:ext>
            </a:extLst>
          </p:cNvPr>
          <p:cNvSpPr txBox="1"/>
          <p:nvPr/>
        </p:nvSpPr>
        <p:spPr>
          <a:xfrm>
            <a:off x="735798" y="5373680"/>
            <a:ext cx="6820035" cy="923330"/>
          </a:xfrm>
          <a:prstGeom prst="rect">
            <a:avLst/>
          </a:prstGeom>
          <a:noFill/>
        </p:spPr>
        <p:txBody>
          <a:bodyPr wrap="square" rtlCol="0">
            <a:spAutoFit/>
          </a:bodyPr>
          <a:lstStyle/>
          <a:p>
            <a:pPr algn="ctr"/>
            <a:r>
              <a:rPr lang="en-US" sz="5400" b="1" dirty="0" err="1">
                <a:solidFill>
                  <a:prstClr val="black"/>
                </a:solidFill>
                <a:latin typeface="Myriad Pro" panose="020B0503030403020204" pitchFamily="34" charset="0"/>
              </a:rPr>
              <a:t>www.globaltmi.org</a:t>
            </a:r>
            <a:endParaRPr lang="en-US" sz="5400" b="1" dirty="0">
              <a:solidFill>
                <a:prstClr val="black"/>
              </a:solidFill>
              <a:latin typeface="Myriad Pro" panose="020B0503030403020204" pitchFamily="34" charset="0"/>
            </a:endParaRPr>
          </a:p>
        </p:txBody>
      </p:sp>
    </p:spTree>
    <p:extLst>
      <p:ext uri="{BB962C8B-B14F-4D97-AF65-F5344CB8AC3E}">
        <p14:creationId xmlns:p14="http://schemas.microsoft.com/office/powerpoint/2010/main" val="4149492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AGENDA DE LA IGLESIA</a:t>
            </a: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
        <p:nvSpPr>
          <p:cNvPr id="6" name="TextBox 5">
            <a:extLst>
              <a:ext uri="{FF2B5EF4-FFF2-40B4-BE49-F238E27FC236}">
                <a16:creationId xmlns:a16="http://schemas.microsoft.com/office/drawing/2014/main" id="{3BD3B1BB-E637-5BA5-501D-0FC0A645284A}"/>
              </a:ext>
            </a:extLst>
          </p:cNvPr>
          <p:cNvSpPr txBox="1"/>
          <p:nvPr/>
        </p:nvSpPr>
        <p:spPr>
          <a:xfrm>
            <a:off x="735798" y="5373680"/>
            <a:ext cx="6820035" cy="923330"/>
          </a:xfrm>
          <a:prstGeom prst="rect">
            <a:avLst/>
          </a:prstGeom>
          <a:noFill/>
        </p:spPr>
        <p:txBody>
          <a:bodyPr wrap="square" rtlCol="0">
            <a:spAutoFit/>
          </a:bodyPr>
          <a:lstStyle/>
          <a:p>
            <a:pPr algn="ctr"/>
            <a:r>
              <a:rPr lang="en-US" sz="5400" b="1" dirty="0" err="1">
                <a:solidFill>
                  <a:prstClr val="black"/>
                </a:solidFill>
                <a:latin typeface="Myriad Pro" panose="020B0503030403020204" pitchFamily="34" charset="0"/>
              </a:rPr>
              <a:t>www.globaltmi.org</a:t>
            </a:r>
            <a:endParaRPr lang="en-US" sz="5400" b="1" dirty="0">
              <a:solidFill>
                <a:prstClr val="black"/>
              </a:solidFill>
              <a:latin typeface="Myriad Pro" panose="020B0503030403020204" pitchFamily="34" charset="0"/>
            </a:endParaRPr>
          </a:p>
        </p:txBody>
      </p:sp>
      <p:pic>
        <p:nvPicPr>
          <p:cNvPr id="8" name="Picture 7" descr="A group of hands stacked together&#10;&#10;Description automatically generated">
            <a:extLst>
              <a:ext uri="{FF2B5EF4-FFF2-40B4-BE49-F238E27FC236}">
                <a16:creationId xmlns:a16="http://schemas.microsoft.com/office/drawing/2014/main" id="{1F8A97EC-6B62-DD94-0DFF-2025B7F62034}"/>
              </a:ext>
            </a:extLst>
          </p:cNvPr>
          <p:cNvPicPr>
            <a:picLocks noChangeAspect="1"/>
          </p:cNvPicPr>
          <p:nvPr/>
        </p:nvPicPr>
        <p:blipFill>
          <a:blip r:embed="rId5"/>
          <a:stretch>
            <a:fillRect/>
          </a:stretch>
        </p:blipFill>
        <p:spPr>
          <a:xfrm rot="21380111">
            <a:off x="1286159" y="709190"/>
            <a:ext cx="5645902" cy="4391257"/>
          </a:xfrm>
          <a:prstGeom prst="rect">
            <a:avLst/>
          </a:prstGeom>
          <a:ln>
            <a:solidFill>
              <a:schemeClr val="tx1"/>
            </a:solidFill>
          </a:ln>
        </p:spPr>
      </p:pic>
    </p:spTree>
    <p:extLst>
      <p:ext uri="{BB962C8B-B14F-4D97-AF65-F5344CB8AC3E}">
        <p14:creationId xmlns:p14="http://schemas.microsoft.com/office/powerpoint/2010/main" val="1161217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1458269"/>
            <a:ext cx="38076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PLANIFICATEUR</a:t>
            </a:r>
            <a:r>
              <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D’ÉGLISE</a:t>
            </a: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4"/>
          <a:stretch>
            <a:fillRect/>
          </a:stretch>
        </p:blipFill>
        <p:spPr>
          <a:xfrm>
            <a:off x="9138460" y="3444543"/>
            <a:ext cx="1901952" cy="1901952"/>
          </a:xfrm>
          <a:prstGeom prst="rect">
            <a:avLst/>
          </a:prstGeom>
        </p:spPr>
      </p:pic>
      <p:sp>
        <p:nvSpPr>
          <p:cNvPr id="6" name="TextBox 5">
            <a:extLst>
              <a:ext uri="{FF2B5EF4-FFF2-40B4-BE49-F238E27FC236}">
                <a16:creationId xmlns:a16="http://schemas.microsoft.com/office/drawing/2014/main" id="{3BD3B1BB-E637-5BA5-501D-0FC0A645284A}"/>
              </a:ext>
            </a:extLst>
          </p:cNvPr>
          <p:cNvSpPr txBox="1"/>
          <p:nvPr/>
        </p:nvSpPr>
        <p:spPr>
          <a:xfrm>
            <a:off x="735798" y="5373680"/>
            <a:ext cx="68200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Myriad Pro" panose="020B0503030403020204" pitchFamily="34" charset="0"/>
                <a:ea typeface="+mn-ea"/>
                <a:cs typeface="+mn-cs"/>
              </a:rPr>
              <a:t>www.globaltmi.org</a:t>
            </a:r>
            <a:endPar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7" name="Picture 6" descr="A close-up of hands stacked on top of each other&#10;&#10;Description automatically generated">
            <a:extLst>
              <a:ext uri="{FF2B5EF4-FFF2-40B4-BE49-F238E27FC236}">
                <a16:creationId xmlns:a16="http://schemas.microsoft.com/office/drawing/2014/main" id="{CD89FCD3-FA64-5E02-4C0C-4DB3C399FAC5}"/>
              </a:ext>
            </a:extLst>
          </p:cNvPr>
          <p:cNvPicPr>
            <a:picLocks noChangeAspect="1"/>
          </p:cNvPicPr>
          <p:nvPr/>
        </p:nvPicPr>
        <p:blipFill>
          <a:blip r:embed="rId5"/>
          <a:stretch>
            <a:fillRect/>
          </a:stretch>
        </p:blipFill>
        <p:spPr>
          <a:xfrm rot="21399907">
            <a:off x="1275238" y="708830"/>
            <a:ext cx="5678310" cy="4416463"/>
          </a:xfrm>
          <a:prstGeom prst="rect">
            <a:avLst/>
          </a:prstGeom>
          <a:ln>
            <a:solidFill>
              <a:schemeClr val="tx1"/>
            </a:solidFill>
          </a:ln>
        </p:spPr>
      </p:pic>
    </p:spTree>
    <p:extLst>
      <p:ext uri="{BB962C8B-B14F-4D97-AF65-F5344CB8AC3E}">
        <p14:creationId xmlns:p14="http://schemas.microsoft.com/office/powerpoint/2010/main" val="558952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199509" y="1994707"/>
            <a:ext cx="8155083" cy="286232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Review the Global TMI strategy</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Create your 2024-2025 Disciple-Making Evangelism Plan</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Secure church board approval</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en-US" sz="3600" dirty="0">
                <a:solidFill>
                  <a:prstClr val="black"/>
                </a:solidFill>
                <a:latin typeface="Myriad Pro" panose="020B0503030403020204" pitchFamily="34" charset="0"/>
              </a:rPr>
              <a:t>Submit plan </a:t>
            </a: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 conference</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STEPS FOR LOCAL CHURCHES</a:t>
            </a:r>
          </a:p>
        </p:txBody>
      </p:sp>
    </p:spTree>
    <p:extLst>
      <p:ext uri="{BB962C8B-B14F-4D97-AF65-F5344CB8AC3E}">
        <p14:creationId xmlns:p14="http://schemas.microsoft.com/office/powerpoint/2010/main" val="4140084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close-up of a chart&#10;&#10;Description automatically generated">
            <a:extLst>
              <a:ext uri="{FF2B5EF4-FFF2-40B4-BE49-F238E27FC236}">
                <a16:creationId xmlns:a16="http://schemas.microsoft.com/office/drawing/2014/main" id="{B632D72E-4A91-4C7C-6F45-CA4CFD893F45}"/>
              </a:ext>
            </a:extLst>
          </p:cNvPr>
          <p:cNvPicPr>
            <a:picLocks noChangeAspect="1"/>
          </p:cNvPicPr>
          <p:nvPr/>
        </p:nvPicPr>
        <p:blipFill>
          <a:blip r:embed="rId3"/>
          <a:stretch>
            <a:fillRect/>
          </a:stretch>
        </p:blipFill>
        <p:spPr>
          <a:xfrm>
            <a:off x="0" y="1531943"/>
            <a:ext cx="12179562" cy="4789714"/>
          </a:xfrm>
          <a:prstGeom prst="rect">
            <a:avLst/>
          </a:prstGeom>
        </p:spPr>
      </p:pic>
      <p:sp>
        <p:nvSpPr>
          <p:cNvPr id="4" name="TextBox 3">
            <a:extLst>
              <a:ext uri="{FF2B5EF4-FFF2-40B4-BE49-F238E27FC236}">
                <a16:creationId xmlns:a16="http://schemas.microsoft.com/office/drawing/2014/main" id="{7AF7BAAD-F5D7-34A9-F823-3F76159106CD}"/>
              </a:ext>
            </a:extLst>
          </p:cNvPr>
          <p:cNvSpPr txBox="1"/>
          <p:nvPr/>
        </p:nvSpPr>
        <p:spPr>
          <a:xfrm>
            <a:off x="1214748" y="165807"/>
            <a:ext cx="97625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2024-2025 DISCIPLE-MAKING EVANGELISM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Sample Church Plan</a:t>
            </a:r>
          </a:p>
        </p:txBody>
      </p:sp>
    </p:spTree>
    <p:extLst>
      <p:ext uri="{BB962C8B-B14F-4D97-AF65-F5344CB8AC3E}">
        <p14:creationId xmlns:p14="http://schemas.microsoft.com/office/powerpoint/2010/main" val="2251872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2459504"/>
            <a:ext cx="6731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What if a church (or higher organization) already has plans for 2024-2025?</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Tree>
    <p:extLst>
      <p:ext uri="{BB962C8B-B14F-4D97-AF65-F5344CB8AC3E}">
        <p14:creationId xmlns:p14="http://schemas.microsoft.com/office/powerpoint/2010/main" val="3106348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6102273-9067-9BB3-B1A0-DACD4B2897B9}"/>
              </a:ext>
            </a:extLst>
          </p:cNvPr>
          <p:cNvSpPr/>
          <p:nvPr/>
        </p:nvSpPr>
        <p:spPr>
          <a:xfrm>
            <a:off x="5765221" y="667662"/>
            <a:ext cx="5191646" cy="554445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C079A7-BC1A-31B8-6A19-FF51ED9A12DA}"/>
              </a:ext>
            </a:extLst>
          </p:cNvPr>
          <p:cNvSpPr txBox="1"/>
          <p:nvPr/>
        </p:nvSpPr>
        <p:spPr>
          <a:xfrm>
            <a:off x="5949584" y="945876"/>
            <a:ext cx="4822919" cy="3539430"/>
          </a:xfrm>
          <a:prstGeom prst="rect">
            <a:avLst/>
          </a:prstGeom>
          <a:noFill/>
        </p:spPr>
        <p:txBody>
          <a:bodyPr wrap="square" rtlCol="0">
            <a:spAutoFit/>
          </a:bodyPr>
          <a:lstStyle/>
          <a:p>
            <a:r>
              <a:rPr lang="en-US" sz="3200" dirty="0">
                <a:latin typeface="Myriad Pro" panose="020B0503030403020204" pitchFamily="34" charset="0"/>
              </a:rPr>
              <a:t>“Encourage the personal ministries department to </a:t>
            </a:r>
            <a:r>
              <a:rPr lang="en-US" sz="3200" b="1" dirty="0">
                <a:latin typeface="Myriad Pro" panose="020B0503030403020204" pitchFamily="34" charset="0"/>
              </a:rPr>
              <a:t>enlist all members and children in some form of personal outreach </a:t>
            </a:r>
            <a:r>
              <a:rPr lang="en-US" sz="3200" dirty="0">
                <a:latin typeface="Myriad Pro" panose="020B0503030403020204" pitchFamily="34" charset="0"/>
              </a:rPr>
              <a:t>(missionary) service” </a:t>
            </a:r>
          </a:p>
          <a:p>
            <a:r>
              <a:rPr lang="en-US" sz="3200" dirty="0">
                <a:latin typeface="Myriad Pro" panose="020B0503030403020204" pitchFamily="34" charset="0"/>
              </a:rPr>
              <a:t>(p. 138).</a:t>
            </a:r>
          </a:p>
        </p:txBody>
      </p:sp>
      <p:pic>
        <p:nvPicPr>
          <p:cNvPr id="7" name="Picture 6">
            <a:extLst>
              <a:ext uri="{FF2B5EF4-FFF2-40B4-BE49-F238E27FC236}">
                <a16:creationId xmlns:a16="http://schemas.microsoft.com/office/drawing/2014/main" id="{9D9B4A14-E5E6-B2EC-3DC3-25C336E8DC1D}"/>
              </a:ext>
            </a:extLst>
          </p:cNvPr>
          <p:cNvPicPr>
            <a:picLocks noChangeAspect="1"/>
          </p:cNvPicPr>
          <p:nvPr/>
        </p:nvPicPr>
        <p:blipFill rotWithShape="1">
          <a:blip r:embed="rId3"/>
          <a:srcRect l="9514" t="7046" r="32562" b="15156"/>
          <a:stretch/>
        </p:blipFill>
        <p:spPr>
          <a:xfrm>
            <a:off x="394138" y="254658"/>
            <a:ext cx="4135950" cy="6348684"/>
          </a:xfrm>
          <a:prstGeom prst="rect">
            <a:avLst/>
          </a:prstGeom>
          <a:effectLst>
            <a:outerShdw blurRad="241300" dist="38100" dir="2700000" algn="tl" rotWithShape="0">
              <a:prstClr val="black">
                <a:alpha val="40000"/>
              </a:prstClr>
            </a:outerShdw>
          </a:effectLst>
        </p:spPr>
      </p:pic>
    </p:spTree>
    <p:extLst>
      <p:ext uri="{BB962C8B-B14F-4D97-AF65-F5344CB8AC3E}">
        <p14:creationId xmlns:p14="http://schemas.microsoft.com/office/powerpoint/2010/main" val="10033257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F7BAAD-F5D7-34A9-F823-3F76159106CD}"/>
              </a:ext>
            </a:extLst>
          </p:cNvPr>
          <p:cNvSpPr txBox="1"/>
          <p:nvPr/>
        </p:nvSpPr>
        <p:spPr>
          <a:xfrm>
            <a:off x="1214748" y="153086"/>
            <a:ext cx="97625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2024-2025 DISCIPLE-MAKING EVANGELISM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Blank Planning Form</a:t>
            </a:r>
          </a:p>
        </p:txBody>
      </p:sp>
      <p:pic>
        <p:nvPicPr>
          <p:cNvPr id="5" name="Picture 4" descr="A chart with colorful squares&#10;&#10;Description automatically generated with medium confidence">
            <a:extLst>
              <a:ext uri="{FF2B5EF4-FFF2-40B4-BE49-F238E27FC236}">
                <a16:creationId xmlns:a16="http://schemas.microsoft.com/office/drawing/2014/main" id="{080803F1-F880-E3F9-1237-7ED72923D3D1}"/>
              </a:ext>
            </a:extLst>
          </p:cNvPr>
          <p:cNvPicPr>
            <a:picLocks noChangeAspect="1"/>
          </p:cNvPicPr>
          <p:nvPr/>
        </p:nvPicPr>
        <p:blipFill>
          <a:blip r:embed="rId3"/>
          <a:stretch>
            <a:fillRect/>
          </a:stretch>
        </p:blipFill>
        <p:spPr>
          <a:xfrm>
            <a:off x="12437" y="1506501"/>
            <a:ext cx="12167124" cy="4802435"/>
          </a:xfrm>
          <a:prstGeom prst="rect">
            <a:avLst/>
          </a:prstGeom>
        </p:spPr>
      </p:pic>
    </p:spTree>
    <p:extLst>
      <p:ext uri="{BB962C8B-B14F-4D97-AF65-F5344CB8AC3E}">
        <p14:creationId xmlns:p14="http://schemas.microsoft.com/office/powerpoint/2010/main" val="17438803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185614" y="685163"/>
            <a:ext cx="3807644"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MY LOCAL CHURCH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2024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DISCIPLE-MAKING EVANGELISM PLAN</a:t>
            </a:r>
          </a:p>
        </p:txBody>
      </p:sp>
      <p:pic>
        <p:nvPicPr>
          <p:cNvPr id="5" name="Picture 4" descr="A logo of a company&#10;&#10;Description automatically generated">
            <a:extLst>
              <a:ext uri="{FF2B5EF4-FFF2-40B4-BE49-F238E27FC236}">
                <a16:creationId xmlns:a16="http://schemas.microsoft.com/office/drawing/2014/main" id="{CA5B4341-1445-81E1-BBA0-46F57C018C51}"/>
              </a:ext>
            </a:extLst>
          </p:cNvPr>
          <p:cNvPicPr>
            <a:picLocks noChangeAspect="1"/>
          </p:cNvPicPr>
          <p:nvPr/>
        </p:nvPicPr>
        <p:blipFill>
          <a:blip r:embed="rId3"/>
          <a:stretch>
            <a:fillRect/>
          </a:stretch>
        </p:blipFill>
        <p:spPr>
          <a:xfrm>
            <a:off x="9138460" y="4124285"/>
            <a:ext cx="1901952" cy="1901952"/>
          </a:xfrm>
          <a:prstGeom prst="rect">
            <a:avLst/>
          </a:prstGeom>
        </p:spPr>
      </p:pic>
      <p:pic>
        <p:nvPicPr>
          <p:cNvPr id="10" name="Picture 9" descr="A colorful page of a bible study&#10;&#10;Description automatically generated">
            <a:extLst>
              <a:ext uri="{FF2B5EF4-FFF2-40B4-BE49-F238E27FC236}">
                <a16:creationId xmlns:a16="http://schemas.microsoft.com/office/drawing/2014/main" id="{8E676522-48F8-6864-BF20-EA81C3FE5E45}"/>
              </a:ext>
            </a:extLst>
          </p:cNvPr>
          <p:cNvPicPr>
            <a:picLocks noChangeAspect="1"/>
          </p:cNvPicPr>
          <p:nvPr/>
        </p:nvPicPr>
        <p:blipFill>
          <a:blip r:embed="rId4"/>
          <a:stretch>
            <a:fillRect/>
          </a:stretch>
        </p:blipFill>
        <p:spPr>
          <a:xfrm rot="21021954">
            <a:off x="814843" y="504913"/>
            <a:ext cx="4493446" cy="5815047"/>
          </a:xfrm>
          <a:prstGeom prst="rect">
            <a:avLst/>
          </a:prstGeom>
          <a:ln>
            <a:solidFill>
              <a:schemeClr val="tx1"/>
            </a:solidFill>
          </a:ln>
        </p:spPr>
      </p:pic>
      <p:pic>
        <p:nvPicPr>
          <p:cNvPr id="8" name="Picture 7">
            <a:extLst>
              <a:ext uri="{FF2B5EF4-FFF2-40B4-BE49-F238E27FC236}">
                <a16:creationId xmlns:a16="http://schemas.microsoft.com/office/drawing/2014/main" id="{E2BA6903-FBCA-56E0-2A24-3C63F9529EB6}"/>
              </a:ext>
            </a:extLst>
          </p:cNvPr>
          <p:cNvPicPr>
            <a:picLocks noChangeAspect="1"/>
          </p:cNvPicPr>
          <p:nvPr/>
        </p:nvPicPr>
        <p:blipFill>
          <a:blip r:embed="rId5"/>
          <a:stretch>
            <a:fillRect/>
          </a:stretch>
        </p:blipFill>
        <p:spPr>
          <a:xfrm rot="21055445">
            <a:off x="2911105" y="530735"/>
            <a:ext cx="4486977" cy="5806676"/>
          </a:xfrm>
          <a:prstGeom prst="rect">
            <a:avLst/>
          </a:prstGeom>
          <a:ln>
            <a:solidFill>
              <a:schemeClr val="tx1"/>
            </a:solidFill>
          </a:ln>
        </p:spPr>
      </p:pic>
    </p:spTree>
    <p:extLst>
      <p:ext uri="{BB962C8B-B14F-4D97-AF65-F5344CB8AC3E}">
        <p14:creationId xmlns:p14="http://schemas.microsoft.com/office/powerpoint/2010/main" val="14493965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3"/>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1717708"/>
            <a:ext cx="8155083" cy="2308324"/>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Promote Global TMI through every platform possible—meetings of administrators, social media, publications, camp meetings, etc.</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STEPS FOR ADMINISTRATORS</a:t>
            </a:r>
          </a:p>
        </p:txBody>
      </p:sp>
    </p:spTree>
    <p:extLst>
      <p:ext uri="{BB962C8B-B14F-4D97-AF65-F5344CB8AC3E}">
        <p14:creationId xmlns:p14="http://schemas.microsoft.com/office/powerpoint/2010/main" val="19203290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4"/>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52395" y="1402915"/>
            <a:ext cx="9807879" cy="4045907"/>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1717708"/>
            <a:ext cx="8155083" cy="3416320"/>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Supply the Global TMI Church Planner to every pastor</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Ask every church to complete the Global TMI planning form</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Submit Global TMI Report to higher level of church organization </a:t>
            </a: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STEPS FOR ADMINISTRATORS</a:t>
            </a:r>
          </a:p>
        </p:txBody>
      </p:sp>
    </p:spTree>
    <p:extLst>
      <p:ext uri="{BB962C8B-B14F-4D97-AF65-F5344CB8AC3E}">
        <p14:creationId xmlns:p14="http://schemas.microsoft.com/office/powerpoint/2010/main" val="41089206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4"/>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92059" y="1887801"/>
            <a:ext cx="9807879" cy="3432684"/>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2183739"/>
            <a:ext cx="8155083" cy="3970318"/>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We have shared the Global TMI strategy and framework with all our pastors using the Global TMI Church Planner and/or Global TMI website (</a:t>
            </a:r>
            <a:r>
              <a:rPr kumimoji="0" lang="en-US" sz="36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mn-cs"/>
              </a:rPr>
              <a:t>globaltmi.org</a:t>
            </a: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REPORTING 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Conference to Union Officers</a:t>
            </a:r>
          </a:p>
        </p:txBody>
      </p:sp>
    </p:spTree>
    <p:extLst>
      <p:ext uri="{BB962C8B-B14F-4D97-AF65-F5344CB8AC3E}">
        <p14:creationId xmlns:p14="http://schemas.microsoft.com/office/powerpoint/2010/main" val="15971786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4"/>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92059" y="1887801"/>
            <a:ext cx="9807879" cy="3432684"/>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2183739"/>
            <a:ext cx="8155083" cy="286232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We have encouraged every church to submit the 2024-2025 Global TMI Planning Form.</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REPORTING 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Conference to Union Officers</a:t>
            </a:r>
          </a:p>
        </p:txBody>
      </p:sp>
    </p:spTree>
    <p:extLst>
      <p:ext uri="{BB962C8B-B14F-4D97-AF65-F5344CB8AC3E}">
        <p14:creationId xmlns:p14="http://schemas.microsoft.com/office/powerpoint/2010/main" val="7003909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green rectangular object with orange stripes&#10;&#10;Description automatically generated">
            <a:extLst>
              <a:ext uri="{FF2B5EF4-FFF2-40B4-BE49-F238E27FC236}">
                <a16:creationId xmlns:a16="http://schemas.microsoft.com/office/drawing/2014/main" id="{54F18CAF-29E2-F6A5-2246-5F2561FC8F1D}"/>
              </a:ext>
            </a:extLst>
          </p:cNvPr>
          <p:cNvPicPr>
            <a:picLocks noChangeAspect="1"/>
          </p:cNvPicPr>
          <p:nvPr/>
        </p:nvPicPr>
        <p:blipFill>
          <a:blip r:embed="rId4"/>
          <a:stretch>
            <a:fillRect/>
          </a:stretch>
        </p:blipFill>
        <p:spPr>
          <a:xfrm>
            <a:off x="0" y="6154057"/>
            <a:ext cx="12192000" cy="703943"/>
          </a:xfrm>
          <a:prstGeom prst="rect">
            <a:avLst/>
          </a:prstGeom>
        </p:spPr>
      </p:pic>
      <p:sp>
        <p:nvSpPr>
          <p:cNvPr id="4" name="Rounded Rectangle 3">
            <a:extLst>
              <a:ext uri="{FF2B5EF4-FFF2-40B4-BE49-F238E27FC236}">
                <a16:creationId xmlns:a16="http://schemas.microsoft.com/office/drawing/2014/main" id="{8E378C5A-501F-1657-5FB0-55A42BD6A566}"/>
              </a:ext>
            </a:extLst>
          </p:cNvPr>
          <p:cNvSpPr/>
          <p:nvPr/>
        </p:nvSpPr>
        <p:spPr>
          <a:xfrm>
            <a:off x="1192059" y="1887801"/>
            <a:ext cx="9807879" cy="3432684"/>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6860DE-1CC0-70BF-6193-D9C288251CBE}"/>
              </a:ext>
            </a:extLst>
          </p:cNvPr>
          <p:cNvSpPr txBox="1"/>
          <p:nvPr/>
        </p:nvSpPr>
        <p:spPr>
          <a:xfrm>
            <a:off x="2018458" y="2183739"/>
            <a:ext cx="815508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____________  Number of churches that have submitted a form to participate in Global TMI (with plans for every phase of disciple-making, including reaping meetings).</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6" name="TextBox 5">
            <a:extLst>
              <a:ext uri="{FF2B5EF4-FFF2-40B4-BE49-F238E27FC236}">
                <a16:creationId xmlns:a16="http://schemas.microsoft.com/office/drawing/2014/main" id="{C9A2FCD9-871A-1764-0065-557780AFBA6E}"/>
              </a:ext>
            </a:extLst>
          </p:cNvPr>
          <p:cNvSpPr txBox="1"/>
          <p:nvPr/>
        </p:nvSpPr>
        <p:spPr>
          <a:xfrm>
            <a:off x="1390650" y="282181"/>
            <a:ext cx="94107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REPORTING 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Conference to Union Officers</a:t>
            </a:r>
          </a:p>
        </p:txBody>
      </p:sp>
    </p:spTree>
    <p:extLst>
      <p:ext uri="{BB962C8B-B14F-4D97-AF65-F5344CB8AC3E}">
        <p14:creationId xmlns:p14="http://schemas.microsoft.com/office/powerpoint/2010/main" val="11571654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1881770"/>
            <a:ext cx="6731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Are there resources available to help with essential disciple-making ministries?</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Tree>
    <p:extLst>
      <p:ext uri="{BB962C8B-B14F-4D97-AF65-F5344CB8AC3E}">
        <p14:creationId xmlns:p14="http://schemas.microsoft.com/office/powerpoint/2010/main" val="3067626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1881770"/>
            <a:ext cx="6731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Are there other resources available to help with essential disciple-making ministries?</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pic>
        <p:nvPicPr>
          <p:cNvPr id="22" name="Picture 21" descr="A qr code with red and black squares&#10;&#10;Description automatically generated">
            <a:extLst>
              <a:ext uri="{FF2B5EF4-FFF2-40B4-BE49-F238E27FC236}">
                <a16:creationId xmlns:a16="http://schemas.microsoft.com/office/drawing/2014/main" id="{15240290-7F96-D3F5-7888-180B193738DD}"/>
              </a:ext>
            </a:extLst>
          </p:cNvPr>
          <p:cNvPicPr>
            <a:picLocks noChangeAspect="1"/>
          </p:cNvPicPr>
          <p:nvPr/>
        </p:nvPicPr>
        <p:blipFill>
          <a:blip r:embed="rId5"/>
          <a:stretch>
            <a:fillRect/>
          </a:stretch>
        </p:blipFill>
        <p:spPr>
          <a:xfrm>
            <a:off x="2988928" y="4076706"/>
            <a:ext cx="2215315" cy="2215315"/>
          </a:xfrm>
          <a:prstGeom prst="rect">
            <a:avLst/>
          </a:prstGeom>
        </p:spPr>
      </p:pic>
    </p:spTree>
    <p:extLst>
      <p:ext uri="{BB962C8B-B14F-4D97-AF65-F5344CB8AC3E}">
        <p14:creationId xmlns:p14="http://schemas.microsoft.com/office/powerpoint/2010/main" val="22009684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r="32605" b="1"/>
          <a:stretch/>
        </p:blipFill>
        <p:spPr>
          <a:xfrm>
            <a:off x="194948" y="173518"/>
            <a:ext cx="7803277" cy="6512761"/>
          </a:xfrm>
          <a:prstGeom prst="rect">
            <a:avLst/>
          </a:prstGeom>
        </p:spPr>
      </p:pic>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WAUKON, IOWA</a:t>
            </a:r>
          </a:p>
        </p:txBody>
      </p:sp>
      <p:pic>
        <p:nvPicPr>
          <p:cNvPr id="2" name="Picture 1">
            <a:extLst>
              <a:ext uri="{FF2B5EF4-FFF2-40B4-BE49-F238E27FC236}">
                <a16:creationId xmlns:a16="http://schemas.microsoft.com/office/drawing/2014/main" id="{D9511285-7AB6-97C0-87AE-E3CA65D48D15}"/>
              </a:ext>
            </a:extLst>
          </p:cNvPr>
          <p:cNvPicPr>
            <a:picLocks noChangeAspect="1"/>
          </p:cNvPicPr>
          <p:nvPr/>
        </p:nvPicPr>
        <p:blipFill>
          <a:blip r:embed="rId3"/>
          <a:srcRect t="273" b="273"/>
          <a:stretch/>
        </p:blipFill>
        <p:spPr>
          <a:xfrm>
            <a:off x="8185614" y="169917"/>
            <a:ext cx="3807644" cy="6516362"/>
          </a:xfrm>
          <a:prstGeom prst="rect">
            <a:avLst/>
          </a:prstGeom>
        </p:spPr>
      </p:pic>
    </p:spTree>
    <p:extLst>
      <p:ext uri="{BB962C8B-B14F-4D97-AF65-F5344CB8AC3E}">
        <p14:creationId xmlns:p14="http://schemas.microsoft.com/office/powerpoint/2010/main" val="1195712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11951</TotalTime>
  <Words>3237</Words>
  <Application>Microsoft Macintosh PowerPoint</Application>
  <PresentationFormat>Widescreen</PresentationFormat>
  <Paragraphs>660</Paragraphs>
  <Slides>107</Slides>
  <Notes>10</Notes>
  <HiddenSlides>21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107</vt:i4>
      </vt:variant>
    </vt:vector>
  </HeadingPairs>
  <TitlesOfParts>
    <vt:vector size="118" baseType="lpstr">
      <vt:lpstr>Wingdings</vt:lpstr>
      <vt:lpstr>Myriad Pro</vt:lpstr>
      <vt:lpstr>Myriad Pro Light</vt:lpstr>
      <vt:lpstr>Calibri Light</vt:lpstr>
      <vt:lpstr>Montserrat ExtraBold</vt:lpstr>
      <vt:lpstr>Arial</vt:lpstr>
      <vt:lpstr>Advent Sans Logo</vt:lpstr>
      <vt:lpstr>Calibri</vt:lpstr>
      <vt:lpstr>Montserrat SemiBold</vt:lpstr>
      <vt:lpstr>Office Theme</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Moody</dc:creator>
  <cp:lastModifiedBy>Howard, Jim</cp:lastModifiedBy>
  <cp:revision>63</cp:revision>
  <dcterms:created xsi:type="dcterms:W3CDTF">2023-09-22T12:58:13Z</dcterms:created>
  <dcterms:modified xsi:type="dcterms:W3CDTF">2024-01-30T12:44:41Z</dcterms:modified>
</cp:coreProperties>
</file>