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727" r:id="rId2"/>
  </p:sldMasterIdLst>
  <p:sldIdLst>
    <p:sldId id="256" r:id="rId3"/>
    <p:sldId id="258" r:id="rId4"/>
    <p:sldId id="302" r:id="rId5"/>
    <p:sldId id="303" r:id="rId6"/>
    <p:sldId id="313" r:id="rId7"/>
    <p:sldId id="304" r:id="rId8"/>
    <p:sldId id="305" r:id="rId9"/>
    <p:sldId id="306" r:id="rId10"/>
    <p:sldId id="307" r:id="rId11"/>
    <p:sldId id="308" r:id="rId12"/>
    <p:sldId id="309" r:id="rId13"/>
    <p:sldId id="310" r:id="rId14"/>
    <p:sldId id="311" r:id="rId15"/>
    <p:sldId id="312" r:id="rId16"/>
    <p:sldId id="276" r:id="rId17"/>
    <p:sldId id="277" r:id="rId18"/>
    <p:sldId id="273" r:id="rId19"/>
    <p:sldId id="274" r:id="rId20"/>
    <p:sldId id="275" r:id="rId21"/>
    <p:sldId id="285" r:id="rId22"/>
    <p:sldId id="286" r:id="rId23"/>
    <p:sldId id="287" r:id="rId24"/>
    <p:sldId id="288" r:id="rId25"/>
    <p:sldId id="289" r:id="rId26"/>
    <p:sldId id="290" r:id="rId27"/>
    <p:sldId id="291" r:id="rId28"/>
    <p:sldId id="292" r:id="rId29"/>
    <p:sldId id="271" r:id="rId30"/>
    <p:sldId id="272" r:id="rId31"/>
    <p:sldId id="279" r:id="rId32"/>
    <p:sldId id="278" r:id="rId33"/>
    <p:sldId id="280" r:id="rId34"/>
    <p:sldId id="281" r:id="rId35"/>
    <p:sldId id="282" r:id="rId36"/>
    <p:sldId id="283" r:id="rId37"/>
    <p:sldId id="284" r:id="rId38"/>
    <p:sldId id="259" r:id="rId39"/>
    <p:sldId id="295" r:id="rId40"/>
    <p:sldId id="264" r:id="rId41"/>
    <p:sldId id="265" r:id="rId42"/>
    <p:sldId id="266" r:id="rId43"/>
    <p:sldId id="267" r:id="rId44"/>
    <p:sldId id="296" r:id="rId45"/>
    <p:sldId id="297" r:id="rId46"/>
    <p:sldId id="268" r:id="rId47"/>
    <p:sldId id="298" r:id="rId48"/>
    <p:sldId id="299" r:id="rId49"/>
    <p:sldId id="269" r:id="rId50"/>
    <p:sldId id="270" r:id="rId51"/>
    <p:sldId id="294" r:id="rId52"/>
    <p:sldId id="293" r:id="rId53"/>
    <p:sldId id="301" r:id="rId54"/>
    <p:sldId id="314" r:id="rId55"/>
    <p:sldId id="315" r:id="rId56"/>
    <p:sldId id="316" r:id="rId57"/>
    <p:sldId id="260" r:id="rId58"/>
    <p:sldId id="261" r:id="rId59"/>
    <p:sldId id="262" r:id="rId60"/>
    <p:sldId id="317" r:id="rId61"/>
    <p:sldId id="318" r:id="rId62"/>
    <p:sldId id="319" r:id="rId63"/>
    <p:sldId id="320" r:id="rId64"/>
    <p:sldId id="321" r:id="rId65"/>
    <p:sldId id="322" r:id="rId66"/>
    <p:sldId id="323" r:id="rId67"/>
    <p:sldId id="324" r:id="rId68"/>
    <p:sldId id="325" r:id="rId69"/>
    <p:sldId id="300" r:id="rId70"/>
    <p:sldId id="331" r:id="rId71"/>
    <p:sldId id="328" r:id="rId72"/>
    <p:sldId id="329" r:id="rId73"/>
    <p:sldId id="332" r:id="rId74"/>
    <p:sldId id="330" r:id="rId75"/>
    <p:sldId id="333" r:id="rId76"/>
    <p:sldId id="334" r:id="rId77"/>
    <p:sldId id="335" r:id="rId78"/>
    <p:sldId id="336" r:id="rId79"/>
    <p:sldId id="337" r:id="rId80"/>
    <p:sldId id="338" r:id="rId81"/>
    <p:sldId id="340" r:id="rId82"/>
    <p:sldId id="339" r:id="rId83"/>
    <p:sldId id="342" r:id="rId84"/>
    <p:sldId id="343" r:id="rId85"/>
    <p:sldId id="344" r:id="rId86"/>
    <p:sldId id="345" r:id="rId87"/>
    <p:sldId id="347" r:id="rId88"/>
    <p:sldId id="348" r:id="rId89"/>
    <p:sldId id="346" r:id="rId9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p:scale>
          <a:sx n="63" d="100"/>
          <a:sy n="63" d="100"/>
        </p:scale>
        <p:origin x="804" y="5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3E9719-DD45-4458-BEC3-163D29816B86}"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FDB5D7B8-63BB-4EA2-A2DD-614677D36F79}" type="slidenum">
              <a:rPr lang="en-US" smtClean="0"/>
              <a:t>‹#›</a:t>
            </a:fld>
            <a:endParaRPr lang="en-US"/>
          </a:p>
        </p:txBody>
      </p:sp>
    </p:spTree>
    <p:extLst>
      <p:ext uri="{BB962C8B-B14F-4D97-AF65-F5344CB8AC3E}">
        <p14:creationId xmlns:p14="http://schemas.microsoft.com/office/powerpoint/2010/main" val="158392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3E9719-DD45-4458-BEC3-163D29816B86}"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FDB5D7B8-63BB-4EA2-A2DD-614677D36F79}" type="slidenum">
              <a:rPr lang="en-US" smtClean="0"/>
              <a:t>‹#›</a:t>
            </a:fld>
            <a:endParaRPr lang="en-US"/>
          </a:p>
        </p:txBody>
      </p:sp>
    </p:spTree>
    <p:extLst>
      <p:ext uri="{BB962C8B-B14F-4D97-AF65-F5344CB8AC3E}">
        <p14:creationId xmlns:p14="http://schemas.microsoft.com/office/powerpoint/2010/main" val="2577471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3E9719-DD45-4458-BEC3-163D29816B86}"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FDB5D7B8-63BB-4EA2-A2DD-614677D36F79}" type="slidenum">
              <a:rPr lang="en-US" smtClean="0"/>
              <a:t>‹#›</a:t>
            </a:fld>
            <a:endParaRPr lang="en-US"/>
          </a:p>
        </p:txBody>
      </p:sp>
    </p:spTree>
    <p:extLst>
      <p:ext uri="{BB962C8B-B14F-4D97-AF65-F5344CB8AC3E}">
        <p14:creationId xmlns:p14="http://schemas.microsoft.com/office/powerpoint/2010/main" val="2608695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3E9719-DD45-4458-BEC3-163D29816B86}"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FDB5D7B8-63BB-4EA2-A2DD-614677D36F79}"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410954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3E9719-DD45-4458-BEC3-163D29816B86}"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FDB5D7B8-63BB-4EA2-A2DD-614677D36F79}" type="slidenum">
              <a:rPr lang="en-US" smtClean="0"/>
              <a:t>‹#›</a:t>
            </a:fld>
            <a:endParaRPr lang="en-US"/>
          </a:p>
        </p:txBody>
      </p:sp>
    </p:spTree>
    <p:extLst>
      <p:ext uri="{BB962C8B-B14F-4D97-AF65-F5344CB8AC3E}">
        <p14:creationId xmlns:p14="http://schemas.microsoft.com/office/powerpoint/2010/main" val="689673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83E9719-DD45-4458-BEC3-163D29816B86}" type="datetimeFigureOut">
              <a:rPr lang="en-US" smtClean="0"/>
              <a:t>4/28/2023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B5D7B8-63BB-4EA2-A2DD-614677D36F79}" type="slidenum">
              <a:rPr lang="en-US" smtClean="0"/>
              <a:t>‹#›</a:t>
            </a:fld>
            <a:endParaRPr lang="en-US"/>
          </a:p>
        </p:txBody>
      </p:sp>
    </p:spTree>
    <p:extLst>
      <p:ext uri="{BB962C8B-B14F-4D97-AF65-F5344CB8AC3E}">
        <p14:creationId xmlns:p14="http://schemas.microsoft.com/office/powerpoint/2010/main" val="1472809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83E9719-DD45-4458-BEC3-163D29816B86}" type="datetimeFigureOut">
              <a:rPr lang="en-US" smtClean="0"/>
              <a:t>4/28/2023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B5D7B8-63BB-4EA2-A2DD-614677D36F79}" type="slidenum">
              <a:rPr lang="en-US" smtClean="0"/>
              <a:t>‹#›</a:t>
            </a:fld>
            <a:endParaRPr lang="en-US"/>
          </a:p>
        </p:txBody>
      </p:sp>
    </p:spTree>
    <p:extLst>
      <p:ext uri="{BB962C8B-B14F-4D97-AF65-F5344CB8AC3E}">
        <p14:creationId xmlns:p14="http://schemas.microsoft.com/office/powerpoint/2010/main" val="316017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3E9719-DD45-4458-BEC3-163D29816B86}"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5D7B8-63BB-4EA2-A2DD-614677D36F79}" type="slidenum">
              <a:rPr lang="en-US" smtClean="0"/>
              <a:t>‹#›</a:t>
            </a:fld>
            <a:endParaRPr lang="en-US"/>
          </a:p>
        </p:txBody>
      </p:sp>
    </p:spTree>
    <p:extLst>
      <p:ext uri="{BB962C8B-B14F-4D97-AF65-F5344CB8AC3E}">
        <p14:creationId xmlns:p14="http://schemas.microsoft.com/office/powerpoint/2010/main" val="3558688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E83E9719-DD45-4458-BEC3-163D29816B86}" type="datetimeFigureOut">
              <a:rPr lang="en-US" smtClean="0"/>
              <a:t>4/28/2023</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FDB5D7B8-63BB-4EA2-A2DD-614677D36F79}" type="slidenum">
              <a:rPr lang="en-US" smtClean="0"/>
              <a:t>‹#›</a:t>
            </a:fld>
            <a:endParaRPr lang="en-US"/>
          </a:p>
        </p:txBody>
      </p:sp>
    </p:spTree>
    <p:extLst>
      <p:ext uri="{BB962C8B-B14F-4D97-AF65-F5344CB8AC3E}">
        <p14:creationId xmlns:p14="http://schemas.microsoft.com/office/powerpoint/2010/main" val="1058584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4352AA-4B51-40E0-8160-786857815371}"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85466-BE88-47BA-A453-A18761C0C75D}" type="slidenum">
              <a:rPr lang="en-US" smtClean="0"/>
              <a:t>‹#›</a:t>
            </a:fld>
            <a:endParaRPr lang="en-US"/>
          </a:p>
        </p:txBody>
      </p:sp>
    </p:spTree>
    <p:extLst>
      <p:ext uri="{BB962C8B-B14F-4D97-AF65-F5344CB8AC3E}">
        <p14:creationId xmlns:p14="http://schemas.microsoft.com/office/powerpoint/2010/main" val="136138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4352AA-4B51-40E0-8160-786857815371}"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85466-BE88-47BA-A453-A18761C0C75D}" type="slidenum">
              <a:rPr lang="en-US" smtClean="0"/>
              <a:t>‹#›</a:t>
            </a:fld>
            <a:endParaRPr lang="en-US"/>
          </a:p>
        </p:txBody>
      </p:sp>
    </p:spTree>
    <p:extLst>
      <p:ext uri="{BB962C8B-B14F-4D97-AF65-F5344CB8AC3E}">
        <p14:creationId xmlns:p14="http://schemas.microsoft.com/office/powerpoint/2010/main" val="2758631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3E9719-DD45-4458-BEC3-163D29816B86}"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5D7B8-63BB-4EA2-A2DD-614677D36F79}" type="slidenum">
              <a:rPr lang="en-US" smtClean="0"/>
              <a:t>‹#›</a:t>
            </a:fld>
            <a:endParaRPr lang="en-US"/>
          </a:p>
        </p:txBody>
      </p:sp>
    </p:spTree>
    <p:extLst>
      <p:ext uri="{BB962C8B-B14F-4D97-AF65-F5344CB8AC3E}">
        <p14:creationId xmlns:p14="http://schemas.microsoft.com/office/powerpoint/2010/main" val="3527256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C84352AA-4B51-40E0-8160-786857815371}" type="datetimeFigureOut">
              <a:rPr lang="en-US" smtClean="0"/>
              <a:t>4/28/2023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7085466-BE88-47BA-A453-A18761C0C75D}" type="slidenum">
              <a:rPr lang="en-US" smtClean="0"/>
              <a:t>‹#›</a:t>
            </a:fld>
            <a:endParaRPr lang="en-US"/>
          </a:p>
        </p:txBody>
      </p:sp>
    </p:spTree>
    <p:extLst>
      <p:ext uri="{BB962C8B-B14F-4D97-AF65-F5344CB8AC3E}">
        <p14:creationId xmlns:p14="http://schemas.microsoft.com/office/powerpoint/2010/main" val="328022192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4352AA-4B51-40E0-8160-786857815371}"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085466-BE88-47BA-A453-A18761C0C75D}" type="slidenum">
              <a:rPr lang="en-US" smtClean="0"/>
              <a:t>‹#›</a:t>
            </a:fld>
            <a:endParaRPr lang="en-US"/>
          </a:p>
        </p:txBody>
      </p:sp>
    </p:spTree>
    <p:extLst>
      <p:ext uri="{BB962C8B-B14F-4D97-AF65-F5344CB8AC3E}">
        <p14:creationId xmlns:p14="http://schemas.microsoft.com/office/powerpoint/2010/main" val="1449354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4352AA-4B51-40E0-8160-786857815371}" type="datetimeFigureOut">
              <a:rPr lang="en-US" smtClean="0"/>
              <a:t>4/28/2023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085466-BE88-47BA-A453-A18761C0C75D}" type="slidenum">
              <a:rPr lang="en-US" smtClean="0"/>
              <a:t>‹#›</a:t>
            </a:fld>
            <a:endParaRPr lang="en-US"/>
          </a:p>
        </p:txBody>
      </p:sp>
    </p:spTree>
    <p:extLst>
      <p:ext uri="{BB962C8B-B14F-4D97-AF65-F5344CB8AC3E}">
        <p14:creationId xmlns:p14="http://schemas.microsoft.com/office/powerpoint/2010/main" val="2497225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4352AA-4B51-40E0-8160-786857815371}" type="datetimeFigureOut">
              <a:rPr lang="en-US" smtClean="0"/>
              <a:t>4/28/2023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085466-BE88-47BA-A453-A18761C0C75D}" type="slidenum">
              <a:rPr lang="en-US" smtClean="0"/>
              <a:t>‹#›</a:t>
            </a:fld>
            <a:endParaRPr lang="en-US"/>
          </a:p>
        </p:txBody>
      </p:sp>
    </p:spTree>
    <p:extLst>
      <p:ext uri="{BB962C8B-B14F-4D97-AF65-F5344CB8AC3E}">
        <p14:creationId xmlns:p14="http://schemas.microsoft.com/office/powerpoint/2010/main" val="196247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352AA-4B51-40E0-8160-786857815371}" type="datetimeFigureOut">
              <a:rPr lang="en-US" smtClean="0"/>
              <a:t>4/28/2023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085466-BE88-47BA-A453-A18761C0C75D}" type="slidenum">
              <a:rPr lang="en-US" smtClean="0"/>
              <a:t>‹#›</a:t>
            </a:fld>
            <a:endParaRPr lang="en-US"/>
          </a:p>
        </p:txBody>
      </p:sp>
    </p:spTree>
    <p:extLst>
      <p:ext uri="{BB962C8B-B14F-4D97-AF65-F5344CB8AC3E}">
        <p14:creationId xmlns:p14="http://schemas.microsoft.com/office/powerpoint/2010/main" val="1599575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84352AA-4B51-40E0-8160-786857815371}"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085466-BE88-47BA-A453-A18761C0C75D}" type="slidenum">
              <a:rPr lang="en-US" smtClean="0"/>
              <a:t>‹#›</a:t>
            </a:fld>
            <a:endParaRPr lang="en-US"/>
          </a:p>
        </p:txBody>
      </p:sp>
    </p:spTree>
    <p:extLst>
      <p:ext uri="{BB962C8B-B14F-4D97-AF65-F5344CB8AC3E}">
        <p14:creationId xmlns:p14="http://schemas.microsoft.com/office/powerpoint/2010/main" val="11898239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84352AA-4B51-40E0-8160-786857815371}"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085466-BE88-47BA-A453-A18761C0C75D}" type="slidenum">
              <a:rPr lang="en-US" smtClean="0"/>
              <a:t>‹#›</a:t>
            </a:fld>
            <a:endParaRPr lang="en-US"/>
          </a:p>
        </p:txBody>
      </p:sp>
    </p:spTree>
    <p:extLst>
      <p:ext uri="{BB962C8B-B14F-4D97-AF65-F5344CB8AC3E}">
        <p14:creationId xmlns:p14="http://schemas.microsoft.com/office/powerpoint/2010/main" val="1596847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4352AA-4B51-40E0-8160-786857815371}"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85466-BE88-47BA-A453-A18761C0C75D}" type="slidenum">
              <a:rPr lang="en-US" smtClean="0"/>
              <a:t>‹#›</a:t>
            </a:fld>
            <a:endParaRPr lang="en-US"/>
          </a:p>
        </p:txBody>
      </p:sp>
    </p:spTree>
    <p:extLst>
      <p:ext uri="{BB962C8B-B14F-4D97-AF65-F5344CB8AC3E}">
        <p14:creationId xmlns:p14="http://schemas.microsoft.com/office/powerpoint/2010/main" val="1679437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C84352AA-4B51-40E0-8160-786857815371}" type="datetimeFigureOut">
              <a:rPr lang="en-US" smtClean="0"/>
              <a:t>4/28/2023</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F7085466-BE88-47BA-A453-A18761C0C75D}" type="slidenum">
              <a:rPr lang="en-US" smtClean="0"/>
              <a:t>‹#›</a:t>
            </a:fld>
            <a:endParaRPr lang="en-US"/>
          </a:p>
        </p:txBody>
      </p:sp>
    </p:spTree>
    <p:extLst>
      <p:ext uri="{BB962C8B-B14F-4D97-AF65-F5344CB8AC3E}">
        <p14:creationId xmlns:p14="http://schemas.microsoft.com/office/powerpoint/2010/main" val="2098232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3E9719-DD45-4458-BEC3-163D29816B86}"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FDB5D7B8-63BB-4EA2-A2DD-614677D36F79}" type="slidenum">
              <a:rPr lang="en-US" smtClean="0"/>
              <a:t>‹#›</a:t>
            </a:fld>
            <a:endParaRPr lang="en-US"/>
          </a:p>
        </p:txBody>
      </p:sp>
    </p:spTree>
    <p:extLst>
      <p:ext uri="{BB962C8B-B14F-4D97-AF65-F5344CB8AC3E}">
        <p14:creationId xmlns:p14="http://schemas.microsoft.com/office/powerpoint/2010/main" val="4101694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3E9719-DD45-4458-BEC3-163D29816B86}"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5D7B8-63BB-4EA2-A2DD-614677D36F79}" type="slidenum">
              <a:rPr lang="en-US" smtClean="0"/>
              <a:t>‹#›</a:t>
            </a:fld>
            <a:endParaRPr lang="en-US"/>
          </a:p>
        </p:txBody>
      </p:sp>
    </p:spTree>
    <p:extLst>
      <p:ext uri="{BB962C8B-B14F-4D97-AF65-F5344CB8AC3E}">
        <p14:creationId xmlns:p14="http://schemas.microsoft.com/office/powerpoint/2010/main" val="4275100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3E9719-DD45-4458-BEC3-163D29816B86}" type="datetimeFigureOut">
              <a:rPr lang="en-US" smtClean="0"/>
              <a:t>4/28/2023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B5D7B8-63BB-4EA2-A2DD-614677D36F79}" type="slidenum">
              <a:rPr lang="en-US" smtClean="0"/>
              <a:t>‹#›</a:t>
            </a:fld>
            <a:endParaRPr lang="en-US"/>
          </a:p>
        </p:txBody>
      </p:sp>
    </p:spTree>
    <p:extLst>
      <p:ext uri="{BB962C8B-B14F-4D97-AF65-F5344CB8AC3E}">
        <p14:creationId xmlns:p14="http://schemas.microsoft.com/office/powerpoint/2010/main" val="560670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3E9719-DD45-4458-BEC3-163D29816B86}" type="datetimeFigureOut">
              <a:rPr lang="en-US" smtClean="0"/>
              <a:t>4/28/2023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B5D7B8-63BB-4EA2-A2DD-614677D36F79}" type="slidenum">
              <a:rPr lang="en-US" smtClean="0"/>
              <a:t>‹#›</a:t>
            </a:fld>
            <a:endParaRPr lang="en-US"/>
          </a:p>
        </p:txBody>
      </p:sp>
    </p:spTree>
    <p:extLst>
      <p:ext uri="{BB962C8B-B14F-4D97-AF65-F5344CB8AC3E}">
        <p14:creationId xmlns:p14="http://schemas.microsoft.com/office/powerpoint/2010/main" val="3072095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83E9719-DD45-4458-BEC3-163D29816B86}" type="datetimeFigureOut">
              <a:rPr lang="en-US" smtClean="0"/>
              <a:t>4/28/2023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B5D7B8-63BB-4EA2-A2DD-614677D36F79}" type="slidenum">
              <a:rPr lang="en-US" smtClean="0"/>
              <a:t>‹#›</a:t>
            </a:fld>
            <a:endParaRPr lang="en-US"/>
          </a:p>
        </p:txBody>
      </p:sp>
    </p:spTree>
    <p:extLst>
      <p:ext uri="{BB962C8B-B14F-4D97-AF65-F5344CB8AC3E}">
        <p14:creationId xmlns:p14="http://schemas.microsoft.com/office/powerpoint/2010/main" val="2097612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3E9719-DD45-4458-BEC3-163D29816B86}"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5D7B8-63BB-4EA2-A2DD-614677D36F79}" type="slidenum">
              <a:rPr lang="en-US" smtClean="0"/>
              <a:t>‹#›</a:t>
            </a:fld>
            <a:endParaRPr lang="en-US"/>
          </a:p>
        </p:txBody>
      </p:sp>
    </p:spTree>
    <p:extLst>
      <p:ext uri="{BB962C8B-B14F-4D97-AF65-F5344CB8AC3E}">
        <p14:creationId xmlns:p14="http://schemas.microsoft.com/office/powerpoint/2010/main" val="935574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3E9719-DD45-4458-BEC3-163D29816B86}"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5D7B8-63BB-4EA2-A2DD-614677D36F79}" type="slidenum">
              <a:rPr lang="en-US" smtClean="0"/>
              <a:t>‹#›</a:t>
            </a:fld>
            <a:endParaRPr lang="en-US"/>
          </a:p>
        </p:txBody>
      </p:sp>
    </p:spTree>
    <p:extLst>
      <p:ext uri="{BB962C8B-B14F-4D97-AF65-F5344CB8AC3E}">
        <p14:creationId xmlns:p14="http://schemas.microsoft.com/office/powerpoint/2010/main" val="3117188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83E9719-DD45-4458-BEC3-163D29816B86}" type="datetimeFigureOut">
              <a:rPr lang="en-US" smtClean="0"/>
              <a:t>4/28/2023</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FDB5D7B8-63BB-4EA2-A2DD-614677D36F79}" type="slidenum">
              <a:rPr lang="en-US" smtClean="0"/>
              <a:t>‹#›</a:t>
            </a:fld>
            <a:endParaRPr lang="en-US"/>
          </a:p>
        </p:txBody>
      </p:sp>
    </p:spTree>
    <p:extLst>
      <p:ext uri="{BB962C8B-B14F-4D97-AF65-F5344CB8AC3E}">
        <p14:creationId xmlns:p14="http://schemas.microsoft.com/office/powerpoint/2010/main" val="849321812"/>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C84352AA-4B51-40E0-8160-786857815371}" type="datetimeFigureOut">
              <a:rPr lang="en-US" smtClean="0"/>
              <a:t>4/28/2023</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F7085466-BE88-47BA-A453-A18761C0C75D}" type="slidenum">
              <a:rPr lang="en-US" smtClean="0"/>
              <a:t>‹#›</a:t>
            </a:fld>
            <a:endParaRPr lang="en-US"/>
          </a:p>
        </p:txBody>
      </p:sp>
    </p:spTree>
    <p:extLst>
      <p:ext uri="{BB962C8B-B14F-4D97-AF65-F5344CB8AC3E}">
        <p14:creationId xmlns:p14="http://schemas.microsoft.com/office/powerpoint/2010/main" val="2508558634"/>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Big Idea of Preaching</a:t>
            </a:r>
          </a:p>
        </p:txBody>
      </p:sp>
      <p:sp>
        <p:nvSpPr>
          <p:cNvPr id="5" name="Subtitle 4"/>
          <p:cNvSpPr>
            <a:spLocks noGrp="1"/>
          </p:cNvSpPr>
          <p:nvPr>
            <p:ph type="subTitle" idx="1"/>
          </p:nvPr>
        </p:nvSpPr>
        <p:spPr/>
        <p:txBody>
          <a:bodyPr>
            <a:normAutofit lnSpcReduction="10000"/>
          </a:bodyPr>
          <a:lstStyle/>
          <a:p>
            <a:r>
              <a:rPr lang="en-US" dirty="0"/>
              <a:t>Jud Lake, Th.D., </a:t>
            </a:r>
            <a:r>
              <a:rPr lang="en-US" dirty="0" err="1"/>
              <a:t>D.Min</a:t>
            </a:r>
            <a:r>
              <a:rPr lang="en-US" dirty="0"/>
              <a:t>.</a:t>
            </a:r>
          </a:p>
          <a:p>
            <a:r>
              <a:rPr lang="en-US" dirty="0"/>
              <a:t>Professor of Preaching and Adventist Studies</a:t>
            </a:r>
          </a:p>
          <a:p>
            <a:r>
              <a:rPr lang="en-US" dirty="0"/>
              <a:t>Southern Adventist University</a:t>
            </a:r>
          </a:p>
        </p:txBody>
      </p:sp>
    </p:spTree>
    <p:extLst>
      <p:ext uri="{BB962C8B-B14F-4D97-AF65-F5344CB8AC3E}">
        <p14:creationId xmlns:p14="http://schemas.microsoft.com/office/powerpoint/2010/main" val="2853555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Adventist Preaching</a:t>
            </a:r>
          </a:p>
        </p:txBody>
      </p:sp>
      <p:sp>
        <p:nvSpPr>
          <p:cNvPr id="3" name="Content Placeholder 2"/>
          <p:cNvSpPr>
            <a:spLocks noGrp="1"/>
          </p:cNvSpPr>
          <p:nvPr>
            <p:ph idx="1"/>
          </p:nvPr>
        </p:nvSpPr>
        <p:spPr>
          <a:xfrm>
            <a:off x="680321" y="2336873"/>
            <a:ext cx="9613861" cy="4304072"/>
          </a:xfrm>
        </p:spPr>
        <p:txBody>
          <a:bodyPr>
            <a:normAutofit/>
          </a:bodyPr>
          <a:lstStyle/>
          <a:p>
            <a:r>
              <a:rPr lang="en-US" sz="3600" dirty="0"/>
              <a:t>A Christ-centered and Sprit-empowered proclamation of an idea from God’s Word, based upon grammatical-historical-theological exegesis and homiletical synthesis, </a:t>
            </a:r>
            <a:r>
              <a:rPr lang="en-US" sz="3600" dirty="0">
                <a:solidFill>
                  <a:srgbClr val="FFFF00"/>
                </a:solidFill>
              </a:rPr>
              <a:t>framed by the cosmic conflict worldview</a:t>
            </a:r>
            <a:r>
              <a:rPr lang="en-US" sz="3600" dirty="0"/>
              <a:t>, and prayerfully applied to the whole heart for life transformation, first in the preacher, then in the listeners.</a:t>
            </a:r>
            <a:endParaRPr lang="en-US" dirty="0"/>
          </a:p>
        </p:txBody>
      </p:sp>
    </p:spTree>
    <p:extLst>
      <p:ext uri="{BB962C8B-B14F-4D97-AF65-F5344CB8AC3E}">
        <p14:creationId xmlns:p14="http://schemas.microsoft.com/office/powerpoint/2010/main" val="1628264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Adventist Preaching</a:t>
            </a:r>
          </a:p>
        </p:txBody>
      </p:sp>
      <p:sp>
        <p:nvSpPr>
          <p:cNvPr id="3" name="Content Placeholder 2"/>
          <p:cNvSpPr>
            <a:spLocks noGrp="1"/>
          </p:cNvSpPr>
          <p:nvPr>
            <p:ph idx="1"/>
          </p:nvPr>
        </p:nvSpPr>
        <p:spPr>
          <a:xfrm>
            <a:off x="680321" y="2336873"/>
            <a:ext cx="9613861" cy="4304072"/>
          </a:xfrm>
        </p:spPr>
        <p:txBody>
          <a:bodyPr>
            <a:normAutofit/>
          </a:bodyPr>
          <a:lstStyle/>
          <a:p>
            <a:r>
              <a:rPr lang="en-US" sz="3600" dirty="0"/>
              <a:t>A Christ-centered and Sprit-empowered proclamation of an idea from God’s Word, based upon grammatical-historical-theological exegesis and homiletical synthesis, framed by the cosmic conflict worldview, and </a:t>
            </a:r>
            <a:r>
              <a:rPr lang="en-US" sz="3600" dirty="0">
                <a:solidFill>
                  <a:srgbClr val="FFFF00"/>
                </a:solidFill>
              </a:rPr>
              <a:t>prayerfully applied </a:t>
            </a:r>
            <a:r>
              <a:rPr lang="en-US" sz="3600" dirty="0"/>
              <a:t>to the whole heart for life transformation, first in the preacher, then in the listeners.</a:t>
            </a:r>
            <a:endParaRPr lang="en-US" dirty="0"/>
          </a:p>
        </p:txBody>
      </p:sp>
    </p:spTree>
    <p:extLst>
      <p:ext uri="{BB962C8B-B14F-4D97-AF65-F5344CB8AC3E}">
        <p14:creationId xmlns:p14="http://schemas.microsoft.com/office/powerpoint/2010/main" val="9733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Adventist Preaching</a:t>
            </a:r>
          </a:p>
        </p:txBody>
      </p:sp>
      <p:sp>
        <p:nvSpPr>
          <p:cNvPr id="3" name="Content Placeholder 2"/>
          <p:cNvSpPr>
            <a:spLocks noGrp="1"/>
          </p:cNvSpPr>
          <p:nvPr>
            <p:ph idx="1"/>
          </p:nvPr>
        </p:nvSpPr>
        <p:spPr>
          <a:xfrm>
            <a:off x="680321" y="2336873"/>
            <a:ext cx="9613861" cy="4304072"/>
          </a:xfrm>
        </p:spPr>
        <p:txBody>
          <a:bodyPr>
            <a:normAutofit/>
          </a:bodyPr>
          <a:lstStyle/>
          <a:p>
            <a:r>
              <a:rPr lang="en-US" sz="3600" dirty="0"/>
              <a:t>A Christ-centered and Sprit-empowered proclamation of an idea from God’s Word, based upon grammatical-historical-theological exegesis and homiletical synthesis, framed by the cosmic conflict worldview, and prayerfully applied to the </a:t>
            </a:r>
            <a:r>
              <a:rPr lang="en-US" sz="3600" dirty="0">
                <a:solidFill>
                  <a:srgbClr val="FFFF00"/>
                </a:solidFill>
              </a:rPr>
              <a:t>whole heart for life transformation</a:t>
            </a:r>
            <a:r>
              <a:rPr lang="en-US" sz="3600" dirty="0"/>
              <a:t>, first in the preacher, then in the listeners.</a:t>
            </a:r>
            <a:endParaRPr lang="en-US" dirty="0"/>
          </a:p>
        </p:txBody>
      </p:sp>
    </p:spTree>
    <p:extLst>
      <p:ext uri="{BB962C8B-B14F-4D97-AF65-F5344CB8AC3E}">
        <p14:creationId xmlns:p14="http://schemas.microsoft.com/office/powerpoint/2010/main" val="1827125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Adventist Preaching</a:t>
            </a:r>
          </a:p>
        </p:txBody>
      </p:sp>
      <p:sp>
        <p:nvSpPr>
          <p:cNvPr id="3" name="Content Placeholder 2"/>
          <p:cNvSpPr>
            <a:spLocks noGrp="1"/>
          </p:cNvSpPr>
          <p:nvPr>
            <p:ph idx="1"/>
          </p:nvPr>
        </p:nvSpPr>
        <p:spPr>
          <a:xfrm>
            <a:off x="680321" y="2336873"/>
            <a:ext cx="9613861" cy="4304072"/>
          </a:xfrm>
        </p:spPr>
        <p:txBody>
          <a:bodyPr>
            <a:normAutofit/>
          </a:bodyPr>
          <a:lstStyle/>
          <a:p>
            <a:r>
              <a:rPr lang="en-US" sz="3600" dirty="0"/>
              <a:t>A Christ-centered and Sprit-empowered proclamation of an idea from God’s Word, based upon grammatical-historical-theological exegesis and homiletical synthesis, framed by the cosmic conflict worldview, and prayerfully applied to the whole heart for life transformation, </a:t>
            </a:r>
            <a:r>
              <a:rPr lang="en-US" sz="3600" dirty="0">
                <a:solidFill>
                  <a:srgbClr val="FFFF00"/>
                </a:solidFill>
              </a:rPr>
              <a:t>first in the preacher</a:t>
            </a:r>
            <a:r>
              <a:rPr lang="en-US" sz="3600" dirty="0"/>
              <a:t>, then in the listeners.</a:t>
            </a:r>
            <a:endParaRPr lang="en-US" dirty="0"/>
          </a:p>
        </p:txBody>
      </p:sp>
    </p:spTree>
    <p:extLst>
      <p:ext uri="{BB962C8B-B14F-4D97-AF65-F5344CB8AC3E}">
        <p14:creationId xmlns:p14="http://schemas.microsoft.com/office/powerpoint/2010/main" val="1239806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Adventist Preaching</a:t>
            </a:r>
          </a:p>
        </p:txBody>
      </p:sp>
      <p:sp>
        <p:nvSpPr>
          <p:cNvPr id="3" name="Content Placeholder 2"/>
          <p:cNvSpPr>
            <a:spLocks noGrp="1"/>
          </p:cNvSpPr>
          <p:nvPr>
            <p:ph idx="1"/>
          </p:nvPr>
        </p:nvSpPr>
        <p:spPr>
          <a:xfrm>
            <a:off x="680321" y="2336873"/>
            <a:ext cx="9613861" cy="4304072"/>
          </a:xfrm>
        </p:spPr>
        <p:txBody>
          <a:bodyPr>
            <a:normAutofit/>
          </a:bodyPr>
          <a:lstStyle/>
          <a:p>
            <a:r>
              <a:rPr lang="en-US" sz="3600" dirty="0"/>
              <a:t>A Christ-centered and Sprit-empowered proclamation of an idea from God’s Word, based upon grammatical-historical-theological exegesis and homiletical synthesis, framed by the cosmic conflict worldview, and prayerfully applied to the whole heart for life transformation, first in the preacher, </a:t>
            </a:r>
            <a:r>
              <a:rPr lang="en-US" sz="3600" dirty="0">
                <a:solidFill>
                  <a:srgbClr val="FFFF00"/>
                </a:solidFill>
              </a:rPr>
              <a:t>then in the listeners</a:t>
            </a:r>
            <a:r>
              <a:rPr lang="en-US" sz="3600" dirty="0"/>
              <a:t>.</a:t>
            </a:r>
            <a:endParaRPr lang="en-US" dirty="0"/>
          </a:p>
        </p:txBody>
      </p:sp>
    </p:spTree>
    <p:extLst>
      <p:ext uri="{BB962C8B-B14F-4D97-AF65-F5344CB8AC3E}">
        <p14:creationId xmlns:p14="http://schemas.microsoft.com/office/powerpoint/2010/main" val="2964701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Proclamation of a BIG IDEA</a:t>
            </a:r>
          </a:p>
        </p:txBody>
      </p:sp>
      <p:pic>
        <p:nvPicPr>
          <p:cNvPr id="4" name="Picture 8" descr="light%20bulb"/>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30228" y="2603055"/>
            <a:ext cx="3414280" cy="360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381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Proclamation of a BIG IDEA FROM GOD’S WORD</a:t>
            </a:r>
          </a:p>
        </p:txBody>
      </p:sp>
      <p:pic>
        <p:nvPicPr>
          <p:cNvPr id="5" name="Picture 2" descr="Photo of an open Bible at Matthew 16:18"/>
          <p:cNvPicPr>
            <a:picLocks noChangeAspect="1" noChangeArrowheads="1"/>
          </p:cNvPicPr>
          <p:nvPr/>
        </p:nvPicPr>
        <p:blipFill>
          <a:blip r:embed="rId2"/>
          <a:srcRect/>
          <a:stretch>
            <a:fillRect/>
          </a:stretch>
        </p:blipFill>
        <p:spPr bwMode="auto">
          <a:xfrm>
            <a:off x="2246167" y="2282404"/>
            <a:ext cx="7370736" cy="4335726"/>
          </a:xfrm>
          <a:prstGeom prst="rect">
            <a:avLst/>
          </a:prstGeom>
          <a:noFill/>
        </p:spPr>
      </p:pic>
      <p:pic>
        <p:nvPicPr>
          <p:cNvPr id="4" name="Picture 8" descr="light%20bulb"/>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74667" y="2718417"/>
            <a:ext cx="1234496" cy="130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light%20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867" y="4413599"/>
            <a:ext cx="1234496" cy="130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light%20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395" y="2718417"/>
            <a:ext cx="1234496" cy="130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light%20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6643" y="4265508"/>
            <a:ext cx="1234496" cy="130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357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20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2000"/>
                                        <p:tgtEl>
                                          <p:spTgt spid="7"/>
                                        </p:tgtEl>
                                      </p:cBhvr>
                                    </p:animEffect>
                                  </p:childTnLst>
                                </p:cTn>
                              </p:par>
                              <p:par>
                                <p:cTn id="14" presetID="22" presetClass="entr" presetSubtype="8"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 BIG IDEA of Biblical Worship: The Development &amp; Leadership of  Expository Ser - $24.75 | PicCl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486" y="797682"/>
            <a:ext cx="3352514" cy="5022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272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Haddon Robinson</a:t>
            </a:r>
          </a:p>
        </p:txBody>
      </p:sp>
      <p:sp>
        <p:nvSpPr>
          <p:cNvPr id="3" name="Content Placeholder 2"/>
          <p:cNvSpPr>
            <a:spLocks noGrp="1"/>
          </p:cNvSpPr>
          <p:nvPr>
            <p:ph idx="1"/>
          </p:nvPr>
        </p:nvSpPr>
        <p:spPr/>
        <p:txBody>
          <a:bodyPr/>
          <a:lstStyle/>
          <a:p>
            <a:r>
              <a:rPr lang="en-US" sz="5400" dirty="0"/>
              <a:t>“A sermon should be a bullet, not buckshot.”</a:t>
            </a:r>
          </a:p>
          <a:p>
            <a:pPr lvl="2"/>
            <a:r>
              <a:rPr lang="en-US" sz="2800" i="1" dirty="0"/>
              <a:t>Biblical Preaching, 17.</a:t>
            </a:r>
          </a:p>
          <a:p>
            <a:endParaRPr lang="en-US" dirty="0"/>
          </a:p>
        </p:txBody>
      </p:sp>
    </p:spTree>
    <p:extLst>
      <p:ext uri="{BB962C8B-B14F-4D97-AF65-F5344CB8AC3E}">
        <p14:creationId xmlns:p14="http://schemas.microsoft.com/office/powerpoint/2010/main" val="810686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Haddon Robinson</a:t>
            </a:r>
          </a:p>
        </p:txBody>
      </p:sp>
      <p:sp>
        <p:nvSpPr>
          <p:cNvPr id="3" name="Content Placeholder 2"/>
          <p:cNvSpPr>
            <a:spLocks noGrp="1"/>
          </p:cNvSpPr>
          <p:nvPr>
            <p:ph idx="1"/>
          </p:nvPr>
        </p:nvSpPr>
        <p:spPr/>
        <p:txBody>
          <a:bodyPr>
            <a:normAutofit/>
          </a:bodyPr>
          <a:lstStyle/>
          <a:p>
            <a:r>
              <a:rPr lang="en-US" sz="3600" b="1" dirty="0"/>
              <a:t>“Ideally each sermon is the explanation, interpretation, or application of a single dominant idea supported by other ideas, all drawn from one passage or several passages of Scripture.”</a:t>
            </a:r>
          </a:p>
          <a:p>
            <a:pPr lvl="1"/>
            <a:r>
              <a:rPr lang="en-US" sz="3600" dirty="0"/>
              <a:t> </a:t>
            </a:r>
            <a:r>
              <a:rPr lang="en-US" sz="3600" i="1" dirty="0"/>
              <a:t>Biblical Preaching</a:t>
            </a:r>
            <a:r>
              <a:rPr lang="en-US" sz="3600" dirty="0"/>
              <a:t>, 17.</a:t>
            </a:r>
          </a:p>
        </p:txBody>
      </p:sp>
    </p:spTree>
    <p:extLst>
      <p:ext uri="{BB962C8B-B14F-4D97-AF65-F5344CB8AC3E}">
        <p14:creationId xmlns:p14="http://schemas.microsoft.com/office/powerpoint/2010/main" val="311188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Adventist Preaching</a:t>
            </a:r>
          </a:p>
        </p:txBody>
      </p:sp>
      <p:sp>
        <p:nvSpPr>
          <p:cNvPr id="3" name="Content Placeholder 2"/>
          <p:cNvSpPr>
            <a:spLocks noGrp="1"/>
          </p:cNvSpPr>
          <p:nvPr>
            <p:ph idx="1"/>
          </p:nvPr>
        </p:nvSpPr>
        <p:spPr>
          <a:xfrm>
            <a:off x="680321" y="2336873"/>
            <a:ext cx="9613861" cy="4304072"/>
          </a:xfrm>
        </p:spPr>
        <p:txBody>
          <a:bodyPr>
            <a:normAutofit/>
          </a:bodyPr>
          <a:lstStyle/>
          <a:p>
            <a:r>
              <a:rPr lang="en-US" sz="3600" dirty="0"/>
              <a:t>A Christ-centered and Sprit-empowered proclamation of an idea from God’s Word, based upon grammatical-historical-theological exegesis and homiletical synthesis, framed by the cosmic conflict worldview, and prayerfully applied to the whole heart for life transformation, first in the preacher, then in the listeners.</a:t>
            </a:r>
            <a:endParaRPr lang="en-US" dirty="0"/>
          </a:p>
        </p:txBody>
      </p:sp>
    </p:spTree>
    <p:extLst>
      <p:ext uri="{BB962C8B-B14F-4D97-AF65-F5344CB8AC3E}">
        <p14:creationId xmlns:p14="http://schemas.microsoft.com/office/powerpoint/2010/main" val="2559458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2"/>
          <p:cNvSpPr>
            <a:spLocks noChangeArrowheads="1"/>
          </p:cNvSpPr>
          <p:nvPr/>
        </p:nvSpPr>
        <p:spPr bwMode="auto">
          <a:xfrm>
            <a:off x="3505200" y="4038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6387" name="Oval 3"/>
          <p:cNvSpPr>
            <a:spLocks noChangeArrowheads="1"/>
          </p:cNvSpPr>
          <p:nvPr/>
        </p:nvSpPr>
        <p:spPr bwMode="auto">
          <a:xfrm>
            <a:off x="5486400" y="32004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6388" name="Oval 4"/>
          <p:cNvSpPr>
            <a:spLocks noChangeArrowheads="1"/>
          </p:cNvSpPr>
          <p:nvPr/>
        </p:nvSpPr>
        <p:spPr bwMode="auto">
          <a:xfrm>
            <a:off x="5486400" y="41148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6389" name="Oval 5"/>
          <p:cNvSpPr>
            <a:spLocks noChangeArrowheads="1"/>
          </p:cNvSpPr>
          <p:nvPr/>
        </p:nvSpPr>
        <p:spPr bwMode="auto">
          <a:xfrm>
            <a:off x="2514600" y="37338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6390" name="Oval 6"/>
          <p:cNvSpPr>
            <a:spLocks noChangeArrowheads="1"/>
          </p:cNvSpPr>
          <p:nvPr/>
        </p:nvSpPr>
        <p:spPr bwMode="auto">
          <a:xfrm>
            <a:off x="6781800" y="38862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6391" name="Oval 7"/>
          <p:cNvSpPr>
            <a:spLocks noChangeArrowheads="1"/>
          </p:cNvSpPr>
          <p:nvPr/>
        </p:nvSpPr>
        <p:spPr bwMode="auto">
          <a:xfrm>
            <a:off x="6705600" y="2286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6392" name="Oval 8"/>
          <p:cNvSpPr>
            <a:spLocks noChangeArrowheads="1"/>
          </p:cNvSpPr>
          <p:nvPr/>
        </p:nvSpPr>
        <p:spPr bwMode="auto">
          <a:xfrm>
            <a:off x="3581400" y="31242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6393" name="Oval 9"/>
          <p:cNvSpPr>
            <a:spLocks noChangeArrowheads="1"/>
          </p:cNvSpPr>
          <p:nvPr/>
        </p:nvSpPr>
        <p:spPr bwMode="auto">
          <a:xfrm>
            <a:off x="3505200" y="4572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6394" name="Oval 10"/>
          <p:cNvSpPr>
            <a:spLocks noChangeArrowheads="1"/>
          </p:cNvSpPr>
          <p:nvPr/>
        </p:nvSpPr>
        <p:spPr bwMode="auto">
          <a:xfrm>
            <a:off x="9067800" y="16764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6395" name="Oval 11"/>
          <p:cNvSpPr>
            <a:spLocks noChangeArrowheads="1"/>
          </p:cNvSpPr>
          <p:nvPr/>
        </p:nvSpPr>
        <p:spPr bwMode="auto">
          <a:xfrm>
            <a:off x="7848600" y="1752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6396" name="Oval 12"/>
          <p:cNvSpPr>
            <a:spLocks noChangeArrowheads="1"/>
          </p:cNvSpPr>
          <p:nvPr/>
        </p:nvSpPr>
        <p:spPr bwMode="auto">
          <a:xfrm>
            <a:off x="4114800" y="4953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6397" name="Oval 13"/>
          <p:cNvSpPr>
            <a:spLocks noChangeArrowheads="1"/>
          </p:cNvSpPr>
          <p:nvPr/>
        </p:nvSpPr>
        <p:spPr bwMode="auto">
          <a:xfrm>
            <a:off x="7620000" y="762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6398" name="Oval 14"/>
          <p:cNvSpPr>
            <a:spLocks noChangeArrowheads="1"/>
          </p:cNvSpPr>
          <p:nvPr/>
        </p:nvSpPr>
        <p:spPr bwMode="auto">
          <a:xfrm>
            <a:off x="7772400" y="32004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6399" name="Oval 15"/>
          <p:cNvSpPr>
            <a:spLocks noChangeArrowheads="1"/>
          </p:cNvSpPr>
          <p:nvPr/>
        </p:nvSpPr>
        <p:spPr bwMode="auto">
          <a:xfrm>
            <a:off x="3429000" y="12192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6400" name="Oval 16"/>
          <p:cNvSpPr>
            <a:spLocks noChangeArrowheads="1"/>
          </p:cNvSpPr>
          <p:nvPr/>
        </p:nvSpPr>
        <p:spPr bwMode="auto">
          <a:xfrm>
            <a:off x="4572000" y="9144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6401" name="Oval 17"/>
          <p:cNvSpPr>
            <a:spLocks noChangeArrowheads="1"/>
          </p:cNvSpPr>
          <p:nvPr/>
        </p:nvSpPr>
        <p:spPr bwMode="auto">
          <a:xfrm>
            <a:off x="2667000" y="2133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6402" name="Oval 18"/>
          <p:cNvSpPr>
            <a:spLocks noChangeArrowheads="1"/>
          </p:cNvSpPr>
          <p:nvPr/>
        </p:nvSpPr>
        <p:spPr bwMode="auto">
          <a:xfrm>
            <a:off x="2438400" y="12954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6403" name="Oval 19"/>
          <p:cNvSpPr>
            <a:spLocks noChangeArrowheads="1"/>
          </p:cNvSpPr>
          <p:nvPr/>
        </p:nvSpPr>
        <p:spPr bwMode="auto">
          <a:xfrm>
            <a:off x="4038600" y="18288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6404" name="Oval 20"/>
          <p:cNvSpPr>
            <a:spLocks noChangeArrowheads="1"/>
          </p:cNvSpPr>
          <p:nvPr/>
        </p:nvSpPr>
        <p:spPr bwMode="auto">
          <a:xfrm>
            <a:off x="6172200" y="12192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6405" name="Oval 21"/>
          <p:cNvSpPr>
            <a:spLocks noChangeArrowheads="1"/>
          </p:cNvSpPr>
          <p:nvPr/>
        </p:nvSpPr>
        <p:spPr bwMode="auto">
          <a:xfrm>
            <a:off x="5029200" y="1524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6406" name="Oval 22"/>
          <p:cNvSpPr>
            <a:spLocks noChangeArrowheads="1"/>
          </p:cNvSpPr>
          <p:nvPr/>
        </p:nvSpPr>
        <p:spPr bwMode="auto">
          <a:xfrm>
            <a:off x="3810000" y="24384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6407" name="Oval 23"/>
          <p:cNvSpPr>
            <a:spLocks noChangeArrowheads="1"/>
          </p:cNvSpPr>
          <p:nvPr/>
        </p:nvSpPr>
        <p:spPr bwMode="auto">
          <a:xfrm>
            <a:off x="4419600" y="35814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6408" name="Oval 24"/>
          <p:cNvSpPr>
            <a:spLocks noChangeArrowheads="1"/>
          </p:cNvSpPr>
          <p:nvPr/>
        </p:nvSpPr>
        <p:spPr bwMode="auto">
          <a:xfrm>
            <a:off x="5334000" y="2514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6409" name="Oval 25"/>
          <p:cNvSpPr>
            <a:spLocks noChangeArrowheads="1"/>
          </p:cNvSpPr>
          <p:nvPr/>
        </p:nvSpPr>
        <p:spPr bwMode="auto">
          <a:xfrm>
            <a:off x="5029200" y="5181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6410" name="Oval 26"/>
          <p:cNvSpPr>
            <a:spLocks noChangeArrowheads="1"/>
          </p:cNvSpPr>
          <p:nvPr/>
        </p:nvSpPr>
        <p:spPr bwMode="auto">
          <a:xfrm>
            <a:off x="8229600" y="4038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6411" name="Oval 27"/>
          <p:cNvSpPr>
            <a:spLocks noChangeArrowheads="1"/>
          </p:cNvSpPr>
          <p:nvPr/>
        </p:nvSpPr>
        <p:spPr bwMode="auto">
          <a:xfrm>
            <a:off x="8839200" y="47244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6412" name="Oval 28"/>
          <p:cNvSpPr>
            <a:spLocks noChangeArrowheads="1"/>
          </p:cNvSpPr>
          <p:nvPr/>
        </p:nvSpPr>
        <p:spPr bwMode="auto">
          <a:xfrm>
            <a:off x="4343400" y="60198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6413" name="Oval 29"/>
          <p:cNvSpPr>
            <a:spLocks noChangeArrowheads="1"/>
          </p:cNvSpPr>
          <p:nvPr/>
        </p:nvSpPr>
        <p:spPr bwMode="auto">
          <a:xfrm>
            <a:off x="5715000" y="48768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6414" name="Oval 30"/>
          <p:cNvSpPr>
            <a:spLocks noChangeArrowheads="1"/>
          </p:cNvSpPr>
          <p:nvPr/>
        </p:nvSpPr>
        <p:spPr bwMode="auto">
          <a:xfrm>
            <a:off x="5791200" y="5943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6415" name="Oval 31"/>
          <p:cNvSpPr>
            <a:spLocks noChangeArrowheads="1"/>
          </p:cNvSpPr>
          <p:nvPr/>
        </p:nvSpPr>
        <p:spPr bwMode="auto">
          <a:xfrm>
            <a:off x="6324600" y="51054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6416" name="Oval 32"/>
          <p:cNvSpPr>
            <a:spLocks noChangeArrowheads="1"/>
          </p:cNvSpPr>
          <p:nvPr/>
        </p:nvSpPr>
        <p:spPr bwMode="auto">
          <a:xfrm>
            <a:off x="7620000" y="54102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6417" name="Oval 33"/>
          <p:cNvSpPr>
            <a:spLocks noChangeArrowheads="1"/>
          </p:cNvSpPr>
          <p:nvPr/>
        </p:nvSpPr>
        <p:spPr bwMode="auto">
          <a:xfrm>
            <a:off x="2209800" y="2895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6418" name="Oval 34"/>
          <p:cNvSpPr>
            <a:spLocks noChangeArrowheads="1"/>
          </p:cNvSpPr>
          <p:nvPr/>
        </p:nvSpPr>
        <p:spPr bwMode="auto">
          <a:xfrm>
            <a:off x="2133600" y="5334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6419" name="Oval 35"/>
          <p:cNvSpPr>
            <a:spLocks noChangeArrowheads="1"/>
          </p:cNvSpPr>
          <p:nvPr/>
        </p:nvSpPr>
        <p:spPr bwMode="auto">
          <a:xfrm>
            <a:off x="2743200" y="48768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6420" name="Oval 36"/>
          <p:cNvSpPr>
            <a:spLocks noChangeArrowheads="1"/>
          </p:cNvSpPr>
          <p:nvPr/>
        </p:nvSpPr>
        <p:spPr bwMode="auto">
          <a:xfrm>
            <a:off x="3048000" y="4191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6421" name="Oval 37"/>
          <p:cNvSpPr>
            <a:spLocks noChangeArrowheads="1"/>
          </p:cNvSpPr>
          <p:nvPr/>
        </p:nvSpPr>
        <p:spPr bwMode="auto">
          <a:xfrm>
            <a:off x="3352800" y="5181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6422" name="Oval 38"/>
          <p:cNvSpPr>
            <a:spLocks noChangeArrowheads="1"/>
          </p:cNvSpPr>
          <p:nvPr/>
        </p:nvSpPr>
        <p:spPr bwMode="auto">
          <a:xfrm>
            <a:off x="9067800" y="1143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6423" name="Oval 39"/>
          <p:cNvSpPr>
            <a:spLocks noChangeArrowheads="1"/>
          </p:cNvSpPr>
          <p:nvPr/>
        </p:nvSpPr>
        <p:spPr bwMode="auto">
          <a:xfrm>
            <a:off x="8458200" y="2514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6424" name="Oval 40"/>
          <p:cNvSpPr>
            <a:spLocks noChangeArrowheads="1"/>
          </p:cNvSpPr>
          <p:nvPr/>
        </p:nvSpPr>
        <p:spPr bwMode="auto">
          <a:xfrm>
            <a:off x="9144000" y="29718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6425" name="Oval 41"/>
          <p:cNvSpPr>
            <a:spLocks noChangeArrowheads="1"/>
          </p:cNvSpPr>
          <p:nvPr/>
        </p:nvSpPr>
        <p:spPr bwMode="auto">
          <a:xfrm>
            <a:off x="9906000" y="16764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6426" name="Oval 42"/>
          <p:cNvSpPr>
            <a:spLocks noChangeArrowheads="1"/>
          </p:cNvSpPr>
          <p:nvPr/>
        </p:nvSpPr>
        <p:spPr bwMode="auto">
          <a:xfrm>
            <a:off x="9829800" y="24384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6427" name="Oval 43"/>
          <p:cNvSpPr>
            <a:spLocks noChangeArrowheads="1"/>
          </p:cNvSpPr>
          <p:nvPr/>
        </p:nvSpPr>
        <p:spPr bwMode="auto">
          <a:xfrm>
            <a:off x="9829800" y="3810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Tree>
    <p:extLst>
      <p:ext uri="{BB962C8B-B14F-4D97-AF65-F5344CB8AC3E}">
        <p14:creationId xmlns:p14="http://schemas.microsoft.com/office/powerpoint/2010/main" val="305508608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val 2"/>
          <p:cNvSpPr>
            <a:spLocks noChangeArrowheads="1"/>
          </p:cNvSpPr>
          <p:nvPr/>
        </p:nvSpPr>
        <p:spPr bwMode="auto">
          <a:xfrm>
            <a:off x="3505200" y="4038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7411" name="Oval 3"/>
          <p:cNvSpPr>
            <a:spLocks noChangeArrowheads="1"/>
          </p:cNvSpPr>
          <p:nvPr/>
        </p:nvSpPr>
        <p:spPr bwMode="auto">
          <a:xfrm>
            <a:off x="5486400" y="32004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7412" name="Oval 4"/>
          <p:cNvSpPr>
            <a:spLocks noChangeArrowheads="1"/>
          </p:cNvSpPr>
          <p:nvPr/>
        </p:nvSpPr>
        <p:spPr bwMode="auto">
          <a:xfrm>
            <a:off x="5486400" y="41148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7413" name="Oval 5"/>
          <p:cNvSpPr>
            <a:spLocks noChangeArrowheads="1"/>
          </p:cNvSpPr>
          <p:nvPr/>
        </p:nvSpPr>
        <p:spPr bwMode="auto">
          <a:xfrm>
            <a:off x="2514600" y="37338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7414" name="Oval 6"/>
          <p:cNvSpPr>
            <a:spLocks noChangeArrowheads="1"/>
          </p:cNvSpPr>
          <p:nvPr/>
        </p:nvSpPr>
        <p:spPr bwMode="auto">
          <a:xfrm>
            <a:off x="6781800" y="38862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7415" name="Oval 7"/>
          <p:cNvSpPr>
            <a:spLocks noChangeArrowheads="1"/>
          </p:cNvSpPr>
          <p:nvPr/>
        </p:nvSpPr>
        <p:spPr bwMode="auto">
          <a:xfrm>
            <a:off x="6705600" y="2286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7416" name="Oval 8"/>
          <p:cNvSpPr>
            <a:spLocks noChangeArrowheads="1"/>
          </p:cNvSpPr>
          <p:nvPr/>
        </p:nvSpPr>
        <p:spPr bwMode="auto">
          <a:xfrm>
            <a:off x="3581400" y="31242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7417" name="Oval 9"/>
          <p:cNvSpPr>
            <a:spLocks noChangeArrowheads="1"/>
          </p:cNvSpPr>
          <p:nvPr/>
        </p:nvSpPr>
        <p:spPr bwMode="auto">
          <a:xfrm>
            <a:off x="9067800" y="16764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7418" name="Oval 10"/>
          <p:cNvSpPr>
            <a:spLocks noChangeArrowheads="1"/>
          </p:cNvSpPr>
          <p:nvPr/>
        </p:nvSpPr>
        <p:spPr bwMode="auto">
          <a:xfrm>
            <a:off x="7848600" y="1752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7419" name="Oval 11"/>
          <p:cNvSpPr>
            <a:spLocks noChangeArrowheads="1"/>
          </p:cNvSpPr>
          <p:nvPr/>
        </p:nvSpPr>
        <p:spPr bwMode="auto">
          <a:xfrm>
            <a:off x="4114800" y="4953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7420" name="Oval 12"/>
          <p:cNvSpPr>
            <a:spLocks noChangeArrowheads="1"/>
          </p:cNvSpPr>
          <p:nvPr/>
        </p:nvSpPr>
        <p:spPr bwMode="auto">
          <a:xfrm>
            <a:off x="7772400" y="32004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7421" name="Oval 13"/>
          <p:cNvSpPr>
            <a:spLocks noChangeArrowheads="1"/>
          </p:cNvSpPr>
          <p:nvPr/>
        </p:nvSpPr>
        <p:spPr bwMode="auto">
          <a:xfrm>
            <a:off x="4038600" y="18288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7422" name="Oval 14"/>
          <p:cNvSpPr>
            <a:spLocks noChangeArrowheads="1"/>
          </p:cNvSpPr>
          <p:nvPr/>
        </p:nvSpPr>
        <p:spPr bwMode="auto">
          <a:xfrm>
            <a:off x="5029200" y="1524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7423" name="Oval 15"/>
          <p:cNvSpPr>
            <a:spLocks noChangeArrowheads="1"/>
          </p:cNvSpPr>
          <p:nvPr/>
        </p:nvSpPr>
        <p:spPr bwMode="auto">
          <a:xfrm>
            <a:off x="3810000" y="24384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7424" name="Oval 16"/>
          <p:cNvSpPr>
            <a:spLocks noChangeArrowheads="1"/>
          </p:cNvSpPr>
          <p:nvPr/>
        </p:nvSpPr>
        <p:spPr bwMode="auto">
          <a:xfrm>
            <a:off x="4419600" y="35814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7425" name="Oval 17"/>
          <p:cNvSpPr>
            <a:spLocks noChangeArrowheads="1"/>
          </p:cNvSpPr>
          <p:nvPr/>
        </p:nvSpPr>
        <p:spPr bwMode="auto">
          <a:xfrm>
            <a:off x="5334000" y="2514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7426" name="Oval 18"/>
          <p:cNvSpPr>
            <a:spLocks noChangeArrowheads="1"/>
          </p:cNvSpPr>
          <p:nvPr/>
        </p:nvSpPr>
        <p:spPr bwMode="auto">
          <a:xfrm>
            <a:off x="8229600" y="4038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7427" name="Oval 19"/>
          <p:cNvSpPr>
            <a:spLocks noChangeArrowheads="1"/>
          </p:cNvSpPr>
          <p:nvPr/>
        </p:nvSpPr>
        <p:spPr bwMode="auto">
          <a:xfrm>
            <a:off x="8839200" y="47244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7428" name="Oval 20"/>
          <p:cNvSpPr>
            <a:spLocks noChangeArrowheads="1"/>
          </p:cNvSpPr>
          <p:nvPr/>
        </p:nvSpPr>
        <p:spPr bwMode="auto">
          <a:xfrm>
            <a:off x="2209800" y="2895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7429" name="Oval 21"/>
          <p:cNvSpPr>
            <a:spLocks noChangeArrowheads="1"/>
          </p:cNvSpPr>
          <p:nvPr/>
        </p:nvSpPr>
        <p:spPr bwMode="auto">
          <a:xfrm>
            <a:off x="2133600" y="5334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7430" name="Oval 22"/>
          <p:cNvSpPr>
            <a:spLocks noChangeArrowheads="1"/>
          </p:cNvSpPr>
          <p:nvPr/>
        </p:nvSpPr>
        <p:spPr bwMode="auto">
          <a:xfrm>
            <a:off x="2743200" y="48768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7431" name="Oval 23"/>
          <p:cNvSpPr>
            <a:spLocks noChangeArrowheads="1"/>
          </p:cNvSpPr>
          <p:nvPr/>
        </p:nvSpPr>
        <p:spPr bwMode="auto">
          <a:xfrm>
            <a:off x="3048000" y="4191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7432" name="Oval 24"/>
          <p:cNvSpPr>
            <a:spLocks noChangeArrowheads="1"/>
          </p:cNvSpPr>
          <p:nvPr/>
        </p:nvSpPr>
        <p:spPr bwMode="auto">
          <a:xfrm>
            <a:off x="3352800" y="5181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7433" name="Oval 25"/>
          <p:cNvSpPr>
            <a:spLocks noChangeArrowheads="1"/>
          </p:cNvSpPr>
          <p:nvPr/>
        </p:nvSpPr>
        <p:spPr bwMode="auto">
          <a:xfrm>
            <a:off x="9067800" y="1143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7434" name="Oval 26"/>
          <p:cNvSpPr>
            <a:spLocks noChangeArrowheads="1"/>
          </p:cNvSpPr>
          <p:nvPr/>
        </p:nvSpPr>
        <p:spPr bwMode="auto">
          <a:xfrm>
            <a:off x="8458200" y="2514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7435" name="Oval 27"/>
          <p:cNvSpPr>
            <a:spLocks noChangeArrowheads="1"/>
          </p:cNvSpPr>
          <p:nvPr/>
        </p:nvSpPr>
        <p:spPr bwMode="auto">
          <a:xfrm>
            <a:off x="9144000" y="29718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7436" name="Oval 28"/>
          <p:cNvSpPr>
            <a:spLocks noChangeArrowheads="1"/>
          </p:cNvSpPr>
          <p:nvPr/>
        </p:nvSpPr>
        <p:spPr bwMode="auto">
          <a:xfrm>
            <a:off x="9906000" y="16764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7437" name="Oval 29"/>
          <p:cNvSpPr>
            <a:spLocks noChangeArrowheads="1"/>
          </p:cNvSpPr>
          <p:nvPr/>
        </p:nvSpPr>
        <p:spPr bwMode="auto">
          <a:xfrm>
            <a:off x="9829800" y="24384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7438" name="Oval 30"/>
          <p:cNvSpPr>
            <a:spLocks noChangeArrowheads="1"/>
          </p:cNvSpPr>
          <p:nvPr/>
        </p:nvSpPr>
        <p:spPr bwMode="auto">
          <a:xfrm>
            <a:off x="9829800" y="3810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Tree>
    <p:extLst>
      <p:ext uri="{BB962C8B-B14F-4D97-AF65-F5344CB8AC3E}">
        <p14:creationId xmlns:p14="http://schemas.microsoft.com/office/powerpoint/2010/main" val="116928146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
          <p:cNvSpPr>
            <a:spLocks noChangeArrowheads="1"/>
          </p:cNvSpPr>
          <p:nvPr/>
        </p:nvSpPr>
        <p:spPr bwMode="auto">
          <a:xfrm>
            <a:off x="3505200" y="4038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8435" name="Oval 3"/>
          <p:cNvSpPr>
            <a:spLocks noChangeArrowheads="1"/>
          </p:cNvSpPr>
          <p:nvPr/>
        </p:nvSpPr>
        <p:spPr bwMode="auto">
          <a:xfrm>
            <a:off x="5486400" y="32004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8436" name="Oval 4"/>
          <p:cNvSpPr>
            <a:spLocks noChangeArrowheads="1"/>
          </p:cNvSpPr>
          <p:nvPr/>
        </p:nvSpPr>
        <p:spPr bwMode="auto">
          <a:xfrm>
            <a:off x="5486400" y="41148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8437" name="Oval 5"/>
          <p:cNvSpPr>
            <a:spLocks noChangeArrowheads="1"/>
          </p:cNvSpPr>
          <p:nvPr/>
        </p:nvSpPr>
        <p:spPr bwMode="auto">
          <a:xfrm>
            <a:off x="2514600" y="37338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8438" name="Oval 6"/>
          <p:cNvSpPr>
            <a:spLocks noChangeArrowheads="1"/>
          </p:cNvSpPr>
          <p:nvPr/>
        </p:nvSpPr>
        <p:spPr bwMode="auto">
          <a:xfrm>
            <a:off x="6781800" y="38862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8439" name="Oval 7"/>
          <p:cNvSpPr>
            <a:spLocks noChangeArrowheads="1"/>
          </p:cNvSpPr>
          <p:nvPr/>
        </p:nvSpPr>
        <p:spPr bwMode="auto">
          <a:xfrm>
            <a:off x="6705600" y="2286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8440" name="Oval 8"/>
          <p:cNvSpPr>
            <a:spLocks noChangeArrowheads="1"/>
          </p:cNvSpPr>
          <p:nvPr/>
        </p:nvSpPr>
        <p:spPr bwMode="auto">
          <a:xfrm>
            <a:off x="3581400" y="31242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8441" name="Oval 9"/>
          <p:cNvSpPr>
            <a:spLocks noChangeArrowheads="1"/>
          </p:cNvSpPr>
          <p:nvPr/>
        </p:nvSpPr>
        <p:spPr bwMode="auto">
          <a:xfrm>
            <a:off x="9067800" y="16764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8442" name="Oval 10"/>
          <p:cNvSpPr>
            <a:spLocks noChangeArrowheads="1"/>
          </p:cNvSpPr>
          <p:nvPr/>
        </p:nvSpPr>
        <p:spPr bwMode="auto">
          <a:xfrm>
            <a:off x="7848600" y="1752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8443" name="Oval 11"/>
          <p:cNvSpPr>
            <a:spLocks noChangeArrowheads="1"/>
          </p:cNvSpPr>
          <p:nvPr/>
        </p:nvSpPr>
        <p:spPr bwMode="auto">
          <a:xfrm>
            <a:off x="4114800" y="4953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8444" name="Oval 12"/>
          <p:cNvSpPr>
            <a:spLocks noChangeArrowheads="1"/>
          </p:cNvSpPr>
          <p:nvPr/>
        </p:nvSpPr>
        <p:spPr bwMode="auto">
          <a:xfrm>
            <a:off x="4419600" y="35814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8445" name="Oval 13"/>
          <p:cNvSpPr>
            <a:spLocks noChangeArrowheads="1"/>
          </p:cNvSpPr>
          <p:nvPr/>
        </p:nvSpPr>
        <p:spPr bwMode="auto">
          <a:xfrm>
            <a:off x="8229600" y="4038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8446" name="Oval 14"/>
          <p:cNvSpPr>
            <a:spLocks noChangeArrowheads="1"/>
          </p:cNvSpPr>
          <p:nvPr/>
        </p:nvSpPr>
        <p:spPr bwMode="auto">
          <a:xfrm>
            <a:off x="8839200" y="47244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8447" name="Oval 15"/>
          <p:cNvSpPr>
            <a:spLocks noChangeArrowheads="1"/>
          </p:cNvSpPr>
          <p:nvPr/>
        </p:nvSpPr>
        <p:spPr bwMode="auto">
          <a:xfrm>
            <a:off x="2209800" y="2895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8448" name="Oval 16"/>
          <p:cNvSpPr>
            <a:spLocks noChangeArrowheads="1"/>
          </p:cNvSpPr>
          <p:nvPr/>
        </p:nvSpPr>
        <p:spPr bwMode="auto">
          <a:xfrm>
            <a:off x="2133600" y="5334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8449" name="Oval 17"/>
          <p:cNvSpPr>
            <a:spLocks noChangeArrowheads="1"/>
          </p:cNvSpPr>
          <p:nvPr/>
        </p:nvSpPr>
        <p:spPr bwMode="auto">
          <a:xfrm>
            <a:off x="2743200" y="48768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8450" name="Oval 18"/>
          <p:cNvSpPr>
            <a:spLocks noChangeArrowheads="1"/>
          </p:cNvSpPr>
          <p:nvPr/>
        </p:nvSpPr>
        <p:spPr bwMode="auto">
          <a:xfrm>
            <a:off x="3048000" y="4191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8451" name="Oval 19"/>
          <p:cNvSpPr>
            <a:spLocks noChangeArrowheads="1"/>
          </p:cNvSpPr>
          <p:nvPr/>
        </p:nvSpPr>
        <p:spPr bwMode="auto">
          <a:xfrm>
            <a:off x="3352800" y="5181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8452" name="Oval 20"/>
          <p:cNvSpPr>
            <a:spLocks noChangeArrowheads="1"/>
          </p:cNvSpPr>
          <p:nvPr/>
        </p:nvSpPr>
        <p:spPr bwMode="auto">
          <a:xfrm>
            <a:off x="9067800" y="1143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8453" name="Oval 21"/>
          <p:cNvSpPr>
            <a:spLocks noChangeArrowheads="1"/>
          </p:cNvSpPr>
          <p:nvPr/>
        </p:nvSpPr>
        <p:spPr bwMode="auto">
          <a:xfrm>
            <a:off x="9829800" y="24384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Tree>
    <p:extLst>
      <p:ext uri="{BB962C8B-B14F-4D97-AF65-F5344CB8AC3E}">
        <p14:creationId xmlns:p14="http://schemas.microsoft.com/office/powerpoint/2010/main" val="551108317"/>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val 2"/>
          <p:cNvSpPr>
            <a:spLocks noChangeArrowheads="1"/>
          </p:cNvSpPr>
          <p:nvPr/>
        </p:nvSpPr>
        <p:spPr bwMode="auto">
          <a:xfrm>
            <a:off x="3505200" y="4038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9459" name="Oval 3"/>
          <p:cNvSpPr>
            <a:spLocks noChangeArrowheads="1"/>
          </p:cNvSpPr>
          <p:nvPr/>
        </p:nvSpPr>
        <p:spPr bwMode="auto">
          <a:xfrm>
            <a:off x="5486400" y="32004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9460" name="Oval 4"/>
          <p:cNvSpPr>
            <a:spLocks noChangeArrowheads="1"/>
          </p:cNvSpPr>
          <p:nvPr/>
        </p:nvSpPr>
        <p:spPr bwMode="auto">
          <a:xfrm>
            <a:off x="5486400" y="41148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9461" name="Oval 5"/>
          <p:cNvSpPr>
            <a:spLocks noChangeArrowheads="1"/>
          </p:cNvSpPr>
          <p:nvPr/>
        </p:nvSpPr>
        <p:spPr bwMode="auto">
          <a:xfrm>
            <a:off x="6705600" y="2286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9462" name="Oval 6"/>
          <p:cNvSpPr>
            <a:spLocks noChangeArrowheads="1"/>
          </p:cNvSpPr>
          <p:nvPr/>
        </p:nvSpPr>
        <p:spPr bwMode="auto">
          <a:xfrm>
            <a:off x="3581400" y="31242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9463" name="Oval 7"/>
          <p:cNvSpPr>
            <a:spLocks noChangeArrowheads="1"/>
          </p:cNvSpPr>
          <p:nvPr/>
        </p:nvSpPr>
        <p:spPr bwMode="auto">
          <a:xfrm>
            <a:off x="9067800" y="16764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9464" name="Oval 8"/>
          <p:cNvSpPr>
            <a:spLocks noChangeArrowheads="1"/>
          </p:cNvSpPr>
          <p:nvPr/>
        </p:nvSpPr>
        <p:spPr bwMode="auto">
          <a:xfrm>
            <a:off x="7848600" y="1752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9465" name="Oval 9"/>
          <p:cNvSpPr>
            <a:spLocks noChangeArrowheads="1"/>
          </p:cNvSpPr>
          <p:nvPr/>
        </p:nvSpPr>
        <p:spPr bwMode="auto">
          <a:xfrm>
            <a:off x="4114800" y="4953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9466" name="Oval 10"/>
          <p:cNvSpPr>
            <a:spLocks noChangeArrowheads="1"/>
          </p:cNvSpPr>
          <p:nvPr/>
        </p:nvSpPr>
        <p:spPr bwMode="auto">
          <a:xfrm>
            <a:off x="8229600" y="4038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9467" name="Oval 11"/>
          <p:cNvSpPr>
            <a:spLocks noChangeArrowheads="1"/>
          </p:cNvSpPr>
          <p:nvPr/>
        </p:nvSpPr>
        <p:spPr bwMode="auto">
          <a:xfrm>
            <a:off x="8839200" y="47244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9468" name="Oval 12"/>
          <p:cNvSpPr>
            <a:spLocks noChangeArrowheads="1"/>
          </p:cNvSpPr>
          <p:nvPr/>
        </p:nvSpPr>
        <p:spPr bwMode="auto">
          <a:xfrm>
            <a:off x="2209800" y="2895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9469" name="Oval 13"/>
          <p:cNvSpPr>
            <a:spLocks noChangeArrowheads="1"/>
          </p:cNvSpPr>
          <p:nvPr/>
        </p:nvSpPr>
        <p:spPr bwMode="auto">
          <a:xfrm>
            <a:off x="2133600" y="5334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9470" name="Oval 14"/>
          <p:cNvSpPr>
            <a:spLocks noChangeArrowheads="1"/>
          </p:cNvSpPr>
          <p:nvPr/>
        </p:nvSpPr>
        <p:spPr bwMode="auto">
          <a:xfrm>
            <a:off x="3352800" y="5181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9471" name="Oval 15"/>
          <p:cNvSpPr>
            <a:spLocks noChangeArrowheads="1"/>
          </p:cNvSpPr>
          <p:nvPr/>
        </p:nvSpPr>
        <p:spPr bwMode="auto">
          <a:xfrm>
            <a:off x="9829800" y="24384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Tree>
    <p:extLst>
      <p:ext uri="{BB962C8B-B14F-4D97-AF65-F5344CB8AC3E}">
        <p14:creationId xmlns:p14="http://schemas.microsoft.com/office/powerpoint/2010/main" val="368137223"/>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val 2"/>
          <p:cNvSpPr>
            <a:spLocks noChangeArrowheads="1"/>
          </p:cNvSpPr>
          <p:nvPr/>
        </p:nvSpPr>
        <p:spPr bwMode="auto">
          <a:xfrm>
            <a:off x="3505200" y="4038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0483" name="Oval 3"/>
          <p:cNvSpPr>
            <a:spLocks noChangeArrowheads="1"/>
          </p:cNvSpPr>
          <p:nvPr/>
        </p:nvSpPr>
        <p:spPr bwMode="auto">
          <a:xfrm>
            <a:off x="5486400" y="32004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0484" name="Oval 4"/>
          <p:cNvSpPr>
            <a:spLocks noChangeArrowheads="1"/>
          </p:cNvSpPr>
          <p:nvPr/>
        </p:nvSpPr>
        <p:spPr bwMode="auto">
          <a:xfrm>
            <a:off x="5486400" y="41148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0485" name="Oval 5"/>
          <p:cNvSpPr>
            <a:spLocks noChangeArrowheads="1"/>
          </p:cNvSpPr>
          <p:nvPr/>
        </p:nvSpPr>
        <p:spPr bwMode="auto">
          <a:xfrm>
            <a:off x="6705600" y="2286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0486" name="Oval 6"/>
          <p:cNvSpPr>
            <a:spLocks noChangeArrowheads="1"/>
          </p:cNvSpPr>
          <p:nvPr/>
        </p:nvSpPr>
        <p:spPr bwMode="auto">
          <a:xfrm>
            <a:off x="3581400" y="31242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0487" name="Oval 7"/>
          <p:cNvSpPr>
            <a:spLocks noChangeArrowheads="1"/>
          </p:cNvSpPr>
          <p:nvPr/>
        </p:nvSpPr>
        <p:spPr bwMode="auto">
          <a:xfrm>
            <a:off x="9067800" y="16764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0488" name="Oval 8"/>
          <p:cNvSpPr>
            <a:spLocks noChangeArrowheads="1"/>
          </p:cNvSpPr>
          <p:nvPr/>
        </p:nvSpPr>
        <p:spPr bwMode="auto">
          <a:xfrm>
            <a:off x="7848600" y="1752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0489" name="Oval 13"/>
          <p:cNvSpPr>
            <a:spLocks noChangeArrowheads="1"/>
          </p:cNvSpPr>
          <p:nvPr/>
        </p:nvSpPr>
        <p:spPr bwMode="auto">
          <a:xfrm>
            <a:off x="2133600" y="5334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0490" name="Oval 14"/>
          <p:cNvSpPr>
            <a:spLocks noChangeArrowheads="1"/>
          </p:cNvSpPr>
          <p:nvPr/>
        </p:nvSpPr>
        <p:spPr bwMode="auto">
          <a:xfrm>
            <a:off x="3352800" y="5181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Tree>
    <p:extLst>
      <p:ext uri="{BB962C8B-B14F-4D97-AF65-F5344CB8AC3E}">
        <p14:creationId xmlns:p14="http://schemas.microsoft.com/office/powerpoint/2010/main" val="2479052043"/>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2"/>
          <p:cNvSpPr>
            <a:spLocks noChangeArrowheads="1"/>
          </p:cNvSpPr>
          <p:nvPr/>
        </p:nvSpPr>
        <p:spPr bwMode="auto">
          <a:xfrm>
            <a:off x="3505200" y="4038600"/>
            <a:ext cx="152400" cy="152400"/>
          </a:xfrm>
          <a:prstGeom prst="ellipse">
            <a:avLst/>
          </a:prstGeom>
          <a:solidFill>
            <a:schemeClr val="tx2"/>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1507" name="Oval 3"/>
          <p:cNvSpPr>
            <a:spLocks noChangeArrowheads="1"/>
          </p:cNvSpPr>
          <p:nvPr/>
        </p:nvSpPr>
        <p:spPr bwMode="auto">
          <a:xfrm>
            <a:off x="5486400" y="3200400"/>
            <a:ext cx="152400" cy="152400"/>
          </a:xfrm>
          <a:prstGeom prst="ellipse">
            <a:avLst/>
          </a:prstGeom>
          <a:solidFill>
            <a:schemeClr val="tx2"/>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1508" name="Oval 4"/>
          <p:cNvSpPr>
            <a:spLocks noChangeArrowheads="1"/>
          </p:cNvSpPr>
          <p:nvPr/>
        </p:nvSpPr>
        <p:spPr bwMode="auto">
          <a:xfrm>
            <a:off x="5486400" y="4114800"/>
            <a:ext cx="152400" cy="152400"/>
          </a:xfrm>
          <a:prstGeom prst="ellipse">
            <a:avLst/>
          </a:prstGeom>
          <a:solidFill>
            <a:schemeClr val="tx2"/>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1509" name="Oval 5"/>
          <p:cNvSpPr>
            <a:spLocks noChangeArrowheads="1"/>
          </p:cNvSpPr>
          <p:nvPr/>
        </p:nvSpPr>
        <p:spPr bwMode="auto">
          <a:xfrm>
            <a:off x="6705600" y="2286000"/>
            <a:ext cx="152400" cy="152400"/>
          </a:xfrm>
          <a:prstGeom prst="ellipse">
            <a:avLst/>
          </a:prstGeom>
          <a:solidFill>
            <a:schemeClr val="tx2"/>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1510" name="Oval 6"/>
          <p:cNvSpPr>
            <a:spLocks noChangeArrowheads="1"/>
          </p:cNvSpPr>
          <p:nvPr/>
        </p:nvSpPr>
        <p:spPr bwMode="auto">
          <a:xfrm>
            <a:off x="3581400" y="3124200"/>
            <a:ext cx="152400" cy="152400"/>
          </a:xfrm>
          <a:prstGeom prst="ellipse">
            <a:avLst/>
          </a:prstGeom>
          <a:solidFill>
            <a:schemeClr val="tx2"/>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1511" name="Oval 7"/>
          <p:cNvSpPr>
            <a:spLocks noChangeArrowheads="1"/>
          </p:cNvSpPr>
          <p:nvPr/>
        </p:nvSpPr>
        <p:spPr bwMode="auto">
          <a:xfrm>
            <a:off x="9067800" y="1676400"/>
            <a:ext cx="152400" cy="152400"/>
          </a:xfrm>
          <a:prstGeom prst="ellipse">
            <a:avLst/>
          </a:prstGeom>
          <a:solidFill>
            <a:schemeClr val="tx2"/>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1512" name="Oval 8"/>
          <p:cNvSpPr>
            <a:spLocks noChangeArrowheads="1"/>
          </p:cNvSpPr>
          <p:nvPr/>
        </p:nvSpPr>
        <p:spPr bwMode="auto">
          <a:xfrm>
            <a:off x="7848600" y="1752600"/>
            <a:ext cx="152400" cy="152400"/>
          </a:xfrm>
          <a:prstGeom prst="ellipse">
            <a:avLst/>
          </a:prstGeom>
          <a:solidFill>
            <a:schemeClr val="tx2"/>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1513" name="Text Box 9"/>
          <p:cNvSpPr txBox="1">
            <a:spLocks noChangeArrowheads="1"/>
          </p:cNvSpPr>
          <p:nvPr/>
        </p:nvSpPr>
        <p:spPr bwMode="auto">
          <a:xfrm>
            <a:off x="2041526" y="4587875"/>
            <a:ext cx="75358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a:latin typeface="Arial" panose="020B0604020202020204" pitchFamily="34" charset="0"/>
              </a:rPr>
              <a:t>Notice how your mind searched for unity,</a:t>
            </a:r>
          </a:p>
          <a:p>
            <a:pPr eaLnBrk="1" hangingPunct="1">
              <a:spcBef>
                <a:spcPct val="0"/>
              </a:spcBef>
              <a:buClrTx/>
              <a:buSzTx/>
              <a:buFontTx/>
              <a:buNone/>
            </a:pPr>
            <a:r>
              <a:rPr lang="en-US" altLang="en-US">
                <a:latin typeface="Arial" panose="020B0604020202020204" pitchFamily="34" charset="0"/>
              </a:rPr>
              <a:t>some wholeness to the parts.</a:t>
            </a:r>
          </a:p>
        </p:txBody>
      </p:sp>
    </p:spTree>
    <p:extLst>
      <p:ext uri="{BB962C8B-B14F-4D97-AF65-F5344CB8AC3E}">
        <p14:creationId xmlns:p14="http://schemas.microsoft.com/office/powerpoint/2010/main" val="2200100609"/>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val 2"/>
          <p:cNvSpPr>
            <a:spLocks noChangeArrowheads="1"/>
          </p:cNvSpPr>
          <p:nvPr/>
        </p:nvSpPr>
        <p:spPr bwMode="auto">
          <a:xfrm>
            <a:off x="3505200" y="4038600"/>
            <a:ext cx="152400" cy="152400"/>
          </a:xfrm>
          <a:prstGeom prst="ellipse">
            <a:avLst/>
          </a:prstGeom>
          <a:solidFill>
            <a:schemeClr val="tx2"/>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2531" name="Oval 3"/>
          <p:cNvSpPr>
            <a:spLocks noChangeArrowheads="1"/>
          </p:cNvSpPr>
          <p:nvPr/>
        </p:nvSpPr>
        <p:spPr bwMode="auto">
          <a:xfrm>
            <a:off x="5486400" y="3200400"/>
            <a:ext cx="152400" cy="152400"/>
          </a:xfrm>
          <a:prstGeom prst="ellipse">
            <a:avLst/>
          </a:prstGeom>
          <a:solidFill>
            <a:schemeClr val="tx2"/>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2532" name="Oval 4"/>
          <p:cNvSpPr>
            <a:spLocks noChangeArrowheads="1"/>
          </p:cNvSpPr>
          <p:nvPr/>
        </p:nvSpPr>
        <p:spPr bwMode="auto">
          <a:xfrm>
            <a:off x="5486400" y="4114800"/>
            <a:ext cx="152400" cy="152400"/>
          </a:xfrm>
          <a:prstGeom prst="ellipse">
            <a:avLst/>
          </a:prstGeom>
          <a:solidFill>
            <a:schemeClr val="tx2"/>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2533" name="Oval 5"/>
          <p:cNvSpPr>
            <a:spLocks noChangeArrowheads="1"/>
          </p:cNvSpPr>
          <p:nvPr/>
        </p:nvSpPr>
        <p:spPr bwMode="auto">
          <a:xfrm>
            <a:off x="6705600" y="2286000"/>
            <a:ext cx="152400" cy="152400"/>
          </a:xfrm>
          <a:prstGeom prst="ellipse">
            <a:avLst/>
          </a:prstGeom>
          <a:solidFill>
            <a:schemeClr val="tx2"/>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2534" name="Oval 6"/>
          <p:cNvSpPr>
            <a:spLocks noChangeArrowheads="1"/>
          </p:cNvSpPr>
          <p:nvPr/>
        </p:nvSpPr>
        <p:spPr bwMode="auto">
          <a:xfrm>
            <a:off x="3581400" y="3124200"/>
            <a:ext cx="152400" cy="152400"/>
          </a:xfrm>
          <a:prstGeom prst="ellipse">
            <a:avLst/>
          </a:prstGeom>
          <a:solidFill>
            <a:schemeClr val="tx2"/>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2535" name="Oval 7"/>
          <p:cNvSpPr>
            <a:spLocks noChangeArrowheads="1"/>
          </p:cNvSpPr>
          <p:nvPr/>
        </p:nvSpPr>
        <p:spPr bwMode="auto">
          <a:xfrm>
            <a:off x="9067800" y="1676400"/>
            <a:ext cx="152400" cy="152400"/>
          </a:xfrm>
          <a:prstGeom prst="ellipse">
            <a:avLst/>
          </a:prstGeom>
          <a:solidFill>
            <a:schemeClr val="tx2"/>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2536" name="Oval 8"/>
          <p:cNvSpPr>
            <a:spLocks noChangeArrowheads="1"/>
          </p:cNvSpPr>
          <p:nvPr/>
        </p:nvSpPr>
        <p:spPr bwMode="auto">
          <a:xfrm>
            <a:off x="7848600" y="1752600"/>
            <a:ext cx="152400" cy="152400"/>
          </a:xfrm>
          <a:prstGeom prst="ellipse">
            <a:avLst/>
          </a:prstGeom>
          <a:solidFill>
            <a:schemeClr val="tx2"/>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2537" name="Text Box 9"/>
          <p:cNvSpPr txBox="1">
            <a:spLocks noChangeArrowheads="1"/>
          </p:cNvSpPr>
          <p:nvPr/>
        </p:nvSpPr>
        <p:spPr bwMode="auto">
          <a:xfrm>
            <a:off x="2041526" y="4587875"/>
            <a:ext cx="69500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a:latin typeface="Arial" panose="020B0604020202020204" pitchFamily="34" charset="0"/>
              </a:rPr>
              <a:t>We find it difficult to tolerate chaos or </a:t>
            </a:r>
          </a:p>
          <a:p>
            <a:pPr eaLnBrk="1" hangingPunct="1">
              <a:spcBef>
                <a:spcPct val="0"/>
              </a:spcBef>
              <a:buClrTx/>
              <a:buSzTx/>
              <a:buFontTx/>
              <a:buNone/>
            </a:pPr>
            <a:r>
              <a:rPr lang="en-US" altLang="en-US">
                <a:latin typeface="Arial" panose="020B0604020202020204" pitchFamily="34" charset="0"/>
              </a:rPr>
              <a:t>disunity.</a:t>
            </a:r>
          </a:p>
        </p:txBody>
      </p:sp>
    </p:spTree>
    <p:extLst>
      <p:ext uri="{BB962C8B-B14F-4D97-AF65-F5344CB8AC3E}">
        <p14:creationId xmlns:p14="http://schemas.microsoft.com/office/powerpoint/2010/main" val="3104945010"/>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val 2"/>
          <p:cNvSpPr>
            <a:spLocks noChangeArrowheads="1"/>
          </p:cNvSpPr>
          <p:nvPr/>
        </p:nvSpPr>
        <p:spPr bwMode="auto">
          <a:xfrm>
            <a:off x="3505200" y="4038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3555" name="Oval 3"/>
          <p:cNvSpPr>
            <a:spLocks noChangeArrowheads="1"/>
          </p:cNvSpPr>
          <p:nvPr/>
        </p:nvSpPr>
        <p:spPr bwMode="auto">
          <a:xfrm>
            <a:off x="5486400" y="32004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3556" name="Oval 4"/>
          <p:cNvSpPr>
            <a:spLocks noChangeArrowheads="1"/>
          </p:cNvSpPr>
          <p:nvPr/>
        </p:nvSpPr>
        <p:spPr bwMode="auto">
          <a:xfrm>
            <a:off x="5486400" y="41148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3557" name="Oval 5"/>
          <p:cNvSpPr>
            <a:spLocks noChangeArrowheads="1"/>
          </p:cNvSpPr>
          <p:nvPr/>
        </p:nvSpPr>
        <p:spPr bwMode="auto">
          <a:xfrm>
            <a:off x="2514600" y="37338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3558" name="Oval 6"/>
          <p:cNvSpPr>
            <a:spLocks noChangeArrowheads="1"/>
          </p:cNvSpPr>
          <p:nvPr/>
        </p:nvSpPr>
        <p:spPr bwMode="auto">
          <a:xfrm>
            <a:off x="6781800" y="38862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3559" name="Oval 7"/>
          <p:cNvSpPr>
            <a:spLocks noChangeArrowheads="1"/>
          </p:cNvSpPr>
          <p:nvPr/>
        </p:nvSpPr>
        <p:spPr bwMode="auto">
          <a:xfrm>
            <a:off x="6705600" y="2286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3560" name="Oval 8"/>
          <p:cNvSpPr>
            <a:spLocks noChangeArrowheads="1"/>
          </p:cNvSpPr>
          <p:nvPr/>
        </p:nvSpPr>
        <p:spPr bwMode="auto">
          <a:xfrm>
            <a:off x="3581400" y="31242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3561" name="Oval 9"/>
          <p:cNvSpPr>
            <a:spLocks noChangeArrowheads="1"/>
          </p:cNvSpPr>
          <p:nvPr/>
        </p:nvSpPr>
        <p:spPr bwMode="auto">
          <a:xfrm>
            <a:off x="3505200" y="4572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3562" name="Oval 10"/>
          <p:cNvSpPr>
            <a:spLocks noChangeArrowheads="1"/>
          </p:cNvSpPr>
          <p:nvPr/>
        </p:nvSpPr>
        <p:spPr bwMode="auto">
          <a:xfrm>
            <a:off x="9067800" y="16764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3563" name="Oval 11"/>
          <p:cNvSpPr>
            <a:spLocks noChangeArrowheads="1"/>
          </p:cNvSpPr>
          <p:nvPr/>
        </p:nvSpPr>
        <p:spPr bwMode="auto">
          <a:xfrm>
            <a:off x="7848600" y="1752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3564" name="Oval 12"/>
          <p:cNvSpPr>
            <a:spLocks noChangeArrowheads="1"/>
          </p:cNvSpPr>
          <p:nvPr/>
        </p:nvSpPr>
        <p:spPr bwMode="auto">
          <a:xfrm>
            <a:off x="7620000" y="762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3565" name="Oval 13"/>
          <p:cNvSpPr>
            <a:spLocks noChangeArrowheads="1"/>
          </p:cNvSpPr>
          <p:nvPr/>
        </p:nvSpPr>
        <p:spPr bwMode="auto">
          <a:xfrm>
            <a:off x="7772400" y="32004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3566" name="Oval 14"/>
          <p:cNvSpPr>
            <a:spLocks noChangeArrowheads="1"/>
          </p:cNvSpPr>
          <p:nvPr/>
        </p:nvSpPr>
        <p:spPr bwMode="auto">
          <a:xfrm>
            <a:off x="3429000" y="12192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3567" name="Oval 15"/>
          <p:cNvSpPr>
            <a:spLocks noChangeArrowheads="1"/>
          </p:cNvSpPr>
          <p:nvPr/>
        </p:nvSpPr>
        <p:spPr bwMode="auto">
          <a:xfrm>
            <a:off x="4572000" y="9144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3568" name="Oval 16"/>
          <p:cNvSpPr>
            <a:spLocks noChangeArrowheads="1"/>
          </p:cNvSpPr>
          <p:nvPr/>
        </p:nvSpPr>
        <p:spPr bwMode="auto">
          <a:xfrm>
            <a:off x="2667000" y="2133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3569" name="Oval 17"/>
          <p:cNvSpPr>
            <a:spLocks noChangeArrowheads="1"/>
          </p:cNvSpPr>
          <p:nvPr/>
        </p:nvSpPr>
        <p:spPr bwMode="auto">
          <a:xfrm>
            <a:off x="2438400" y="12954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3570" name="Oval 18"/>
          <p:cNvSpPr>
            <a:spLocks noChangeArrowheads="1"/>
          </p:cNvSpPr>
          <p:nvPr/>
        </p:nvSpPr>
        <p:spPr bwMode="auto">
          <a:xfrm>
            <a:off x="4038600" y="18288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3571" name="Oval 19"/>
          <p:cNvSpPr>
            <a:spLocks noChangeArrowheads="1"/>
          </p:cNvSpPr>
          <p:nvPr/>
        </p:nvSpPr>
        <p:spPr bwMode="auto">
          <a:xfrm>
            <a:off x="6172200" y="12192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3572" name="Oval 20"/>
          <p:cNvSpPr>
            <a:spLocks noChangeArrowheads="1"/>
          </p:cNvSpPr>
          <p:nvPr/>
        </p:nvSpPr>
        <p:spPr bwMode="auto">
          <a:xfrm>
            <a:off x="5029200" y="1524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3573" name="Oval 21"/>
          <p:cNvSpPr>
            <a:spLocks noChangeArrowheads="1"/>
          </p:cNvSpPr>
          <p:nvPr/>
        </p:nvSpPr>
        <p:spPr bwMode="auto">
          <a:xfrm>
            <a:off x="3810000" y="24384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3574" name="Oval 22"/>
          <p:cNvSpPr>
            <a:spLocks noChangeArrowheads="1"/>
          </p:cNvSpPr>
          <p:nvPr/>
        </p:nvSpPr>
        <p:spPr bwMode="auto">
          <a:xfrm>
            <a:off x="4419600" y="35814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3575" name="Oval 23"/>
          <p:cNvSpPr>
            <a:spLocks noChangeArrowheads="1"/>
          </p:cNvSpPr>
          <p:nvPr/>
        </p:nvSpPr>
        <p:spPr bwMode="auto">
          <a:xfrm>
            <a:off x="5334000" y="2514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3576" name="Oval 24"/>
          <p:cNvSpPr>
            <a:spLocks noChangeArrowheads="1"/>
          </p:cNvSpPr>
          <p:nvPr/>
        </p:nvSpPr>
        <p:spPr bwMode="auto">
          <a:xfrm>
            <a:off x="8229600" y="4038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3577" name="Oval 25"/>
          <p:cNvSpPr>
            <a:spLocks noChangeArrowheads="1"/>
          </p:cNvSpPr>
          <p:nvPr/>
        </p:nvSpPr>
        <p:spPr bwMode="auto">
          <a:xfrm>
            <a:off x="2209800" y="2895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3578" name="Oval 26"/>
          <p:cNvSpPr>
            <a:spLocks noChangeArrowheads="1"/>
          </p:cNvSpPr>
          <p:nvPr/>
        </p:nvSpPr>
        <p:spPr bwMode="auto">
          <a:xfrm>
            <a:off x="3048000" y="4191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3579" name="Oval 27"/>
          <p:cNvSpPr>
            <a:spLocks noChangeArrowheads="1"/>
          </p:cNvSpPr>
          <p:nvPr/>
        </p:nvSpPr>
        <p:spPr bwMode="auto">
          <a:xfrm>
            <a:off x="9067800" y="1143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3580" name="Oval 28"/>
          <p:cNvSpPr>
            <a:spLocks noChangeArrowheads="1"/>
          </p:cNvSpPr>
          <p:nvPr/>
        </p:nvSpPr>
        <p:spPr bwMode="auto">
          <a:xfrm>
            <a:off x="8458200" y="2514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3581" name="Oval 29"/>
          <p:cNvSpPr>
            <a:spLocks noChangeArrowheads="1"/>
          </p:cNvSpPr>
          <p:nvPr/>
        </p:nvSpPr>
        <p:spPr bwMode="auto">
          <a:xfrm>
            <a:off x="9144000" y="29718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3582" name="Oval 30"/>
          <p:cNvSpPr>
            <a:spLocks noChangeArrowheads="1"/>
          </p:cNvSpPr>
          <p:nvPr/>
        </p:nvSpPr>
        <p:spPr bwMode="auto">
          <a:xfrm>
            <a:off x="9906000" y="16764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3583" name="Oval 31"/>
          <p:cNvSpPr>
            <a:spLocks noChangeArrowheads="1"/>
          </p:cNvSpPr>
          <p:nvPr/>
        </p:nvSpPr>
        <p:spPr bwMode="auto">
          <a:xfrm>
            <a:off x="9829800" y="24384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3584" name="Oval 32"/>
          <p:cNvSpPr>
            <a:spLocks noChangeArrowheads="1"/>
          </p:cNvSpPr>
          <p:nvPr/>
        </p:nvSpPr>
        <p:spPr bwMode="auto">
          <a:xfrm>
            <a:off x="9829800" y="3810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3585" name="Text Box 33"/>
          <p:cNvSpPr txBox="1">
            <a:spLocks noChangeArrowheads="1"/>
          </p:cNvSpPr>
          <p:nvPr/>
        </p:nvSpPr>
        <p:spPr bwMode="auto">
          <a:xfrm>
            <a:off x="2133601" y="4724400"/>
            <a:ext cx="763061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a:latin typeface="Arial" panose="020B0604020202020204" pitchFamily="34" charset="0"/>
              </a:rPr>
              <a:t>Our propensity toward unity makes trying</a:t>
            </a:r>
          </a:p>
          <a:p>
            <a:pPr eaLnBrk="1" hangingPunct="1">
              <a:spcBef>
                <a:spcPct val="0"/>
              </a:spcBef>
              <a:buClrTx/>
              <a:buSzTx/>
              <a:buFontTx/>
              <a:buNone/>
            </a:pPr>
            <a:r>
              <a:rPr lang="en-US" altLang="en-US">
                <a:latin typeface="Arial" panose="020B0604020202020204" pitchFamily="34" charset="0"/>
              </a:rPr>
              <a:t>to have more than one point (buckshot)</a:t>
            </a:r>
          </a:p>
          <a:p>
            <a:pPr eaLnBrk="1" hangingPunct="1">
              <a:spcBef>
                <a:spcPct val="0"/>
              </a:spcBef>
              <a:buClrTx/>
              <a:buSzTx/>
              <a:buFontTx/>
              <a:buNone/>
            </a:pPr>
            <a:r>
              <a:rPr lang="en-US" altLang="en-US">
                <a:latin typeface="Arial" panose="020B0604020202020204" pitchFamily="34" charset="0"/>
              </a:rPr>
              <a:t>like having no point at all!</a:t>
            </a:r>
            <a:endParaRPr lang="en-US" altLang="en-US" sz="1800">
              <a:latin typeface="Arial" panose="020B0604020202020204" pitchFamily="34" charset="0"/>
            </a:endParaRPr>
          </a:p>
        </p:txBody>
      </p:sp>
    </p:spTree>
    <p:extLst>
      <p:ext uri="{BB962C8B-B14F-4D97-AF65-F5344CB8AC3E}">
        <p14:creationId xmlns:p14="http://schemas.microsoft.com/office/powerpoint/2010/main" val="1811182671"/>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 Idea</a:t>
            </a:r>
          </a:p>
        </p:txBody>
      </p:sp>
      <p:sp>
        <p:nvSpPr>
          <p:cNvPr id="3" name="Content Placeholder 2"/>
          <p:cNvSpPr>
            <a:spLocks noGrp="1"/>
          </p:cNvSpPr>
          <p:nvPr>
            <p:ph idx="1"/>
          </p:nvPr>
        </p:nvSpPr>
        <p:spPr/>
        <p:txBody>
          <a:bodyPr>
            <a:normAutofit lnSpcReduction="10000"/>
          </a:bodyPr>
          <a:lstStyle/>
          <a:p>
            <a:r>
              <a:rPr lang="en-US" sz="3200" dirty="0"/>
              <a:t>How to find the Big Idea for the sermon:</a:t>
            </a:r>
          </a:p>
          <a:p>
            <a:endParaRPr lang="en-US" sz="3200" dirty="0"/>
          </a:p>
          <a:p>
            <a:pPr lvl="1"/>
            <a:r>
              <a:rPr lang="en-US" sz="3200" dirty="0">
                <a:solidFill>
                  <a:srgbClr val="FFFF00"/>
                </a:solidFill>
              </a:rPr>
              <a:t>Exegetical Idea </a:t>
            </a:r>
            <a:r>
              <a:rPr lang="en-US" sz="3200" dirty="0"/>
              <a:t>- a past tense statement interpreting what the text meant then.</a:t>
            </a:r>
          </a:p>
          <a:p>
            <a:pPr lvl="1"/>
            <a:r>
              <a:rPr lang="en-US" sz="3200" dirty="0">
                <a:solidFill>
                  <a:srgbClr val="FFFF00"/>
                </a:solidFill>
              </a:rPr>
              <a:t>Homiletical Idea (Big Idea)</a:t>
            </a:r>
            <a:r>
              <a:rPr lang="en-US" sz="3200" dirty="0"/>
              <a:t>-  a concise statement expressing the timeless, universal truth of the passage in terms relevant to your particular audience. </a:t>
            </a:r>
          </a:p>
          <a:p>
            <a:endParaRPr lang="en-US" dirty="0"/>
          </a:p>
        </p:txBody>
      </p:sp>
    </p:spTree>
    <p:extLst>
      <p:ext uri="{BB962C8B-B14F-4D97-AF65-F5344CB8AC3E}">
        <p14:creationId xmlns:p14="http://schemas.microsoft.com/office/powerpoint/2010/main" val="35625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 Idea</a:t>
            </a:r>
          </a:p>
        </p:txBody>
      </p:sp>
      <p:pic>
        <p:nvPicPr>
          <p:cNvPr id="6" name="Picture 5"/>
          <p:cNvPicPr>
            <a:picLocks noChangeAspect="1"/>
          </p:cNvPicPr>
          <p:nvPr/>
        </p:nvPicPr>
        <p:blipFill rotWithShape="1">
          <a:blip r:embed="rId2"/>
          <a:srcRect l="37179" t="40807" r="19913" b="21185"/>
          <a:stretch/>
        </p:blipFill>
        <p:spPr>
          <a:xfrm>
            <a:off x="2124366" y="2565759"/>
            <a:ext cx="6862616" cy="341940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10281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Adventist Preaching</a:t>
            </a:r>
          </a:p>
        </p:txBody>
      </p:sp>
      <p:sp>
        <p:nvSpPr>
          <p:cNvPr id="3" name="Content Placeholder 2"/>
          <p:cNvSpPr>
            <a:spLocks noGrp="1"/>
          </p:cNvSpPr>
          <p:nvPr>
            <p:ph idx="1"/>
          </p:nvPr>
        </p:nvSpPr>
        <p:spPr>
          <a:xfrm>
            <a:off x="680321" y="2336873"/>
            <a:ext cx="9613861" cy="4304072"/>
          </a:xfrm>
        </p:spPr>
        <p:txBody>
          <a:bodyPr>
            <a:normAutofit/>
          </a:bodyPr>
          <a:lstStyle/>
          <a:p>
            <a:r>
              <a:rPr lang="en-US" sz="3600" dirty="0">
                <a:solidFill>
                  <a:srgbClr val="FFFF00"/>
                </a:solidFill>
              </a:rPr>
              <a:t>A Christ-centered </a:t>
            </a:r>
            <a:r>
              <a:rPr lang="en-US" sz="3600" dirty="0"/>
              <a:t>and Sprit-empowered proclamation of an idea from God’s Word, based upon grammatical-historical-theological exegesis and homiletical synthesis, framed by the cosmic conflict worldview, and prayerfully applied to the whole heart for life transformation, first in the preacher, then in the listeners.</a:t>
            </a:r>
            <a:endParaRPr lang="en-US" dirty="0"/>
          </a:p>
        </p:txBody>
      </p:sp>
    </p:spTree>
    <p:extLst>
      <p:ext uri="{BB962C8B-B14F-4D97-AF65-F5344CB8AC3E}">
        <p14:creationId xmlns:p14="http://schemas.microsoft.com/office/powerpoint/2010/main" val="525182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blocks of an idea</a:t>
            </a:r>
          </a:p>
        </p:txBody>
      </p:sp>
      <p:sp>
        <p:nvSpPr>
          <p:cNvPr id="3" name="Content Placeholder 2"/>
          <p:cNvSpPr>
            <a:spLocks noGrp="1"/>
          </p:cNvSpPr>
          <p:nvPr>
            <p:ph idx="1"/>
          </p:nvPr>
        </p:nvSpPr>
        <p:spPr>
          <a:xfrm>
            <a:off x="680321" y="2336872"/>
            <a:ext cx="9613861" cy="4424145"/>
          </a:xfrm>
        </p:spPr>
        <p:txBody>
          <a:bodyPr>
            <a:normAutofit/>
          </a:bodyPr>
          <a:lstStyle/>
          <a:p>
            <a:r>
              <a:rPr lang="en-US" dirty="0"/>
              <a:t> </a:t>
            </a:r>
            <a:r>
              <a:rPr lang="en-US" sz="2800" dirty="0"/>
              <a:t>An idea in homiletics consists of two basic building blocks: a </a:t>
            </a:r>
            <a:r>
              <a:rPr lang="en-US" sz="2800" dirty="0">
                <a:solidFill>
                  <a:srgbClr val="FFFF00"/>
                </a:solidFill>
              </a:rPr>
              <a:t>subject</a:t>
            </a:r>
            <a:r>
              <a:rPr lang="en-US" sz="2800" dirty="0"/>
              <a:t> and </a:t>
            </a:r>
            <a:r>
              <a:rPr lang="en-US" sz="2800" dirty="0">
                <a:solidFill>
                  <a:srgbClr val="FFFF00"/>
                </a:solidFill>
              </a:rPr>
              <a:t>complement</a:t>
            </a:r>
            <a:r>
              <a:rPr lang="en-US" sz="2800" dirty="0"/>
              <a:t>.</a:t>
            </a:r>
          </a:p>
          <a:p>
            <a:r>
              <a:rPr lang="en-US" sz="2800" dirty="0"/>
              <a:t> When we talk about the </a:t>
            </a:r>
            <a:r>
              <a:rPr lang="en-US" sz="2800" dirty="0">
                <a:solidFill>
                  <a:srgbClr val="FFFF00"/>
                </a:solidFill>
              </a:rPr>
              <a:t>subject</a:t>
            </a:r>
            <a:r>
              <a:rPr lang="en-US" sz="2800" dirty="0"/>
              <a:t> of an idea, we mean the complete, definite answer to the question, </a:t>
            </a:r>
            <a:r>
              <a:rPr lang="en-US" sz="2800" dirty="0">
                <a:solidFill>
                  <a:srgbClr val="FFFF00"/>
                </a:solidFill>
              </a:rPr>
              <a:t>“What am I talking about?”</a:t>
            </a:r>
          </a:p>
          <a:p>
            <a:r>
              <a:rPr lang="en-US" sz="2800" dirty="0"/>
              <a:t>A subject cannot stand alone. By itself it is incomplete, and therefore it needs a </a:t>
            </a:r>
            <a:r>
              <a:rPr lang="en-US" sz="2800" dirty="0">
                <a:solidFill>
                  <a:srgbClr val="FFFF00"/>
                </a:solidFill>
              </a:rPr>
              <a:t>complement</a:t>
            </a:r>
            <a:r>
              <a:rPr lang="en-US" sz="2800" dirty="0"/>
              <a:t>. The complement “completes” the subject by answering the question, </a:t>
            </a:r>
            <a:r>
              <a:rPr lang="en-US" sz="2800" dirty="0">
                <a:solidFill>
                  <a:srgbClr val="FFFF00"/>
                </a:solidFill>
              </a:rPr>
              <a:t>“What am I saying about what I am talking about?”</a:t>
            </a:r>
          </a:p>
        </p:txBody>
      </p:sp>
    </p:spTree>
    <p:extLst>
      <p:ext uri="{BB962C8B-B14F-4D97-AF65-F5344CB8AC3E}">
        <p14:creationId xmlns:p14="http://schemas.microsoft.com/office/powerpoint/2010/main" val="272250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“subject” of an idea</a:t>
            </a:r>
          </a:p>
        </p:txBody>
      </p:sp>
      <p:sp>
        <p:nvSpPr>
          <p:cNvPr id="3" name="Content Placeholder 2"/>
          <p:cNvSpPr>
            <a:spLocks noGrp="1"/>
          </p:cNvSpPr>
          <p:nvPr>
            <p:ph idx="1"/>
          </p:nvPr>
        </p:nvSpPr>
        <p:spPr>
          <a:xfrm>
            <a:off x="680321" y="2336872"/>
            <a:ext cx="9613861" cy="4424145"/>
          </a:xfrm>
        </p:spPr>
        <p:txBody>
          <a:bodyPr/>
          <a:lstStyle/>
          <a:p>
            <a:r>
              <a:rPr lang="en-US" dirty="0"/>
              <a:t> </a:t>
            </a:r>
            <a:r>
              <a:rPr lang="en-US" sz="3200" dirty="0"/>
              <a:t>“Subject” here is used in a </a:t>
            </a:r>
            <a:r>
              <a:rPr lang="en-US" sz="3200" b="1" dirty="0" err="1"/>
              <a:t>nongrammatical</a:t>
            </a:r>
            <a:r>
              <a:rPr lang="en-US" sz="3200" b="1" dirty="0"/>
              <a:t> sense.</a:t>
            </a:r>
            <a:r>
              <a:rPr lang="en-US" sz="3200" dirty="0"/>
              <a:t> The grammatical subject is determined on the basis of the rules of syntax and grammar.</a:t>
            </a:r>
          </a:p>
          <a:p>
            <a:r>
              <a:rPr lang="en-US" sz="3200" dirty="0"/>
              <a:t>“ Dr. Lake likes to exercise.” </a:t>
            </a:r>
          </a:p>
          <a:p>
            <a:r>
              <a:rPr lang="en-US" sz="3200" dirty="0"/>
              <a:t>But the homiletical subject is determined on the basis of thought and meaning. Thus, in homiletics the subject of the sermon can NEVER be only one word: “Dr. Lake”</a:t>
            </a:r>
          </a:p>
          <a:p>
            <a:endParaRPr lang="en-US" dirty="0"/>
          </a:p>
          <a:p>
            <a:endParaRPr lang="en-US" sz="2800" dirty="0"/>
          </a:p>
          <a:p>
            <a:endParaRPr lang="en-US" sz="2800" dirty="0"/>
          </a:p>
        </p:txBody>
      </p:sp>
    </p:spTree>
    <p:extLst>
      <p:ext uri="{BB962C8B-B14F-4D97-AF65-F5344CB8AC3E}">
        <p14:creationId xmlns:p14="http://schemas.microsoft.com/office/powerpoint/2010/main" val="378954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“subject” of an idea</a:t>
            </a:r>
          </a:p>
        </p:txBody>
      </p:sp>
      <p:sp>
        <p:nvSpPr>
          <p:cNvPr id="3" name="Content Placeholder 2"/>
          <p:cNvSpPr>
            <a:spLocks noGrp="1"/>
          </p:cNvSpPr>
          <p:nvPr>
            <p:ph idx="1"/>
          </p:nvPr>
        </p:nvSpPr>
        <p:spPr/>
        <p:txBody>
          <a:bodyPr/>
          <a:lstStyle/>
          <a:p>
            <a:r>
              <a:rPr lang="en-US" dirty="0"/>
              <a:t> </a:t>
            </a:r>
            <a:r>
              <a:rPr lang="en-US" sz="3200" dirty="0"/>
              <a:t>The subject must offer a full, precise answer to the question, “What am I talking about?”</a:t>
            </a:r>
          </a:p>
        </p:txBody>
      </p:sp>
    </p:spTree>
    <p:extLst>
      <p:ext uri="{BB962C8B-B14F-4D97-AF65-F5344CB8AC3E}">
        <p14:creationId xmlns:p14="http://schemas.microsoft.com/office/powerpoint/2010/main" val="4093749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“complement” of an idea</a:t>
            </a:r>
          </a:p>
        </p:txBody>
      </p:sp>
      <p:sp>
        <p:nvSpPr>
          <p:cNvPr id="3" name="Content Placeholder 2"/>
          <p:cNvSpPr>
            <a:spLocks noGrp="1"/>
          </p:cNvSpPr>
          <p:nvPr>
            <p:ph idx="1"/>
          </p:nvPr>
        </p:nvSpPr>
        <p:spPr>
          <a:xfrm>
            <a:off x="680321" y="2336873"/>
            <a:ext cx="9613861" cy="4341018"/>
          </a:xfrm>
        </p:spPr>
        <p:txBody>
          <a:bodyPr>
            <a:normAutofit/>
          </a:bodyPr>
          <a:lstStyle/>
          <a:p>
            <a:r>
              <a:rPr lang="en-US" dirty="0"/>
              <a:t> </a:t>
            </a:r>
            <a:r>
              <a:rPr lang="en-US" sz="2800" dirty="0"/>
              <a:t>A subject cannot stand by itself. It needs a complement to be complete. Thus, the second half of the idea “complements” or “completes” the subject. </a:t>
            </a:r>
          </a:p>
          <a:p>
            <a:r>
              <a:rPr lang="en-US" sz="2800" dirty="0"/>
              <a:t>A complement, therefore, answers the question, “What am I saying about what I am talking about?”</a:t>
            </a:r>
          </a:p>
          <a:p>
            <a:r>
              <a:rPr lang="en-US" sz="2800" b="1" dirty="0"/>
              <a:t>How does Dr. Lake feel about exercise?”</a:t>
            </a:r>
          </a:p>
          <a:p>
            <a:r>
              <a:rPr lang="en-US" sz="2800" dirty="0"/>
              <a:t>  An idea emerges only when the complement is joined to a definite subject.</a:t>
            </a:r>
          </a:p>
          <a:p>
            <a:r>
              <a:rPr lang="en-US" sz="2800" dirty="0"/>
              <a:t>“Dr. Lake likes to exercise.”</a:t>
            </a:r>
          </a:p>
        </p:txBody>
      </p:sp>
    </p:spTree>
    <p:extLst>
      <p:ext uri="{BB962C8B-B14F-4D97-AF65-F5344CB8AC3E}">
        <p14:creationId xmlns:p14="http://schemas.microsoft.com/office/powerpoint/2010/main" val="192459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“complement” of an idea</a:t>
            </a:r>
          </a:p>
        </p:txBody>
      </p:sp>
      <p:sp>
        <p:nvSpPr>
          <p:cNvPr id="3" name="Content Placeholder 2"/>
          <p:cNvSpPr>
            <a:spLocks noGrp="1"/>
          </p:cNvSpPr>
          <p:nvPr>
            <p:ph idx="1"/>
          </p:nvPr>
        </p:nvSpPr>
        <p:spPr/>
        <p:txBody>
          <a:bodyPr>
            <a:normAutofit/>
          </a:bodyPr>
          <a:lstStyle/>
          <a:p>
            <a:r>
              <a:rPr lang="en-US" sz="4400" dirty="0">
                <a:solidFill>
                  <a:srgbClr val="FFFF00"/>
                </a:solidFill>
              </a:rPr>
              <a:t>Subject</a:t>
            </a:r>
            <a:r>
              <a:rPr lang="en-US" sz="4400" dirty="0"/>
              <a:t>: How does Dr. Lake feel about exercise?</a:t>
            </a:r>
          </a:p>
          <a:p>
            <a:r>
              <a:rPr lang="en-US" sz="4400" dirty="0">
                <a:solidFill>
                  <a:srgbClr val="FFFF00"/>
                </a:solidFill>
              </a:rPr>
              <a:t>Complement</a:t>
            </a:r>
            <a:r>
              <a:rPr lang="en-US" sz="4400" dirty="0"/>
              <a:t>: He likes it.</a:t>
            </a:r>
          </a:p>
          <a:p>
            <a:r>
              <a:rPr lang="en-US" sz="4400" dirty="0">
                <a:solidFill>
                  <a:srgbClr val="FFFF00"/>
                </a:solidFill>
              </a:rPr>
              <a:t>Idea</a:t>
            </a:r>
            <a:r>
              <a:rPr lang="en-US" sz="4400" dirty="0"/>
              <a:t>: Dr. Lake likes to exercise.</a:t>
            </a:r>
          </a:p>
        </p:txBody>
      </p:sp>
    </p:spTree>
    <p:extLst>
      <p:ext uri="{BB962C8B-B14F-4D97-AF65-F5344CB8AC3E}">
        <p14:creationId xmlns:p14="http://schemas.microsoft.com/office/powerpoint/2010/main" val="238956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blocks of an idea</a:t>
            </a:r>
          </a:p>
        </p:txBody>
      </p:sp>
      <p:sp>
        <p:nvSpPr>
          <p:cNvPr id="3" name="Content Placeholder 2"/>
          <p:cNvSpPr>
            <a:spLocks noGrp="1"/>
          </p:cNvSpPr>
          <p:nvPr>
            <p:ph idx="1"/>
          </p:nvPr>
        </p:nvSpPr>
        <p:spPr>
          <a:xfrm>
            <a:off x="680321" y="2336872"/>
            <a:ext cx="9613861" cy="4424145"/>
          </a:xfrm>
        </p:spPr>
        <p:txBody>
          <a:bodyPr>
            <a:normAutofit/>
          </a:bodyPr>
          <a:lstStyle/>
          <a:p>
            <a:r>
              <a:rPr lang="en-US" sz="2800" dirty="0"/>
              <a:t>Put another way, to have a complete idea you must assert or predicate something about something else. “God loves the world.” As long as you have merely a “something” (a subject), you do not yet have an idea--Gods feeling about the world. It is only the assertion of “another thing” (a complement) about the subject that gives birth to a complete idea.</a:t>
            </a:r>
          </a:p>
          <a:p>
            <a:r>
              <a:rPr lang="en-US" sz="2800" dirty="0">
                <a:solidFill>
                  <a:srgbClr val="FFFF00"/>
                </a:solidFill>
              </a:rPr>
              <a:t>Subject</a:t>
            </a:r>
            <a:r>
              <a:rPr lang="en-US" sz="2800" dirty="0"/>
              <a:t>: How does God feel about the world?</a:t>
            </a:r>
          </a:p>
          <a:p>
            <a:r>
              <a:rPr lang="en-US" sz="2800" dirty="0">
                <a:solidFill>
                  <a:srgbClr val="FFFF00"/>
                </a:solidFill>
              </a:rPr>
              <a:t>Complement</a:t>
            </a:r>
            <a:r>
              <a:rPr lang="en-US" sz="2800" dirty="0"/>
              <a:t>: He loves it!</a:t>
            </a:r>
          </a:p>
          <a:p>
            <a:r>
              <a:rPr lang="en-US" sz="2800" dirty="0">
                <a:solidFill>
                  <a:srgbClr val="FFFF00"/>
                </a:solidFill>
              </a:rPr>
              <a:t>Idea</a:t>
            </a:r>
            <a:r>
              <a:rPr lang="en-US" sz="2800" dirty="0"/>
              <a:t>: God loves the world.</a:t>
            </a:r>
          </a:p>
          <a:p>
            <a:endParaRPr lang="en-US" dirty="0"/>
          </a:p>
        </p:txBody>
      </p:sp>
    </p:spTree>
    <p:extLst>
      <p:ext uri="{BB962C8B-B14F-4D97-AF65-F5344CB8AC3E}">
        <p14:creationId xmlns:p14="http://schemas.microsoft.com/office/powerpoint/2010/main" val="266815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left)">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blocks of an idea</a:t>
            </a:r>
          </a:p>
        </p:txBody>
      </p:sp>
      <p:sp>
        <p:nvSpPr>
          <p:cNvPr id="3" name="Content Placeholder 2"/>
          <p:cNvSpPr>
            <a:spLocks noGrp="1"/>
          </p:cNvSpPr>
          <p:nvPr>
            <p:ph idx="1"/>
          </p:nvPr>
        </p:nvSpPr>
        <p:spPr>
          <a:xfrm>
            <a:off x="680321" y="2336872"/>
            <a:ext cx="9613861" cy="4313309"/>
          </a:xfrm>
        </p:spPr>
        <p:txBody>
          <a:bodyPr>
            <a:normAutofit lnSpcReduction="10000"/>
          </a:bodyPr>
          <a:lstStyle/>
          <a:p>
            <a:r>
              <a:rPr lang="en-US" dirty="0"/>
              <a:t> </a:t>
            </a:r>
            <a:r>
              <a:rPr lang="en-US" sz="2800" dirty="0"/>
              <a:t>If the words subject and complement confuse you, then try thinking of the subject as a question and your complement as the answer to that question. The two together make up the idea.</a:t>
            </a:r>
          </a:p>
          <a:p>
            <a:r>
              <a:rPr lang="en-US" sz="2800" dirty="0"/>
              <a:t>Because the homiletical subject is a question, it should always begin with one of the following interrogatives</a:t>
            </a:r>
          </a:p>
          <a:p>
            <a:r>
              <a:rPr lang="en-US" sz="2800" dirty="0"/>
              <a:t>Question words: </a:t>
            </a:r>
            <a:r>
              <a:rPr lang="en-US" sz="2800" dirty="0">
                <a:solidFill>
                  <a:srgbClr val="FFFF00"/>
                </a:solidFill>
              </a:rPr>
              <a:t>how</a:t>
            </a:r>
            <a:r>
              <a:rPr lang="en-US" sz="2800" dirty="0"/>
              <a:t>, </a:t>
            </a:r>
            <a:r>
              <a:rPr lang="en-US" sz="2800" dirty="0">
                <a:solidFill>
                  <a:srgbClr val="FFFF00"/>
                </a:solidFill>
              </a:rPr>
              <a:t>what</a:t>
            </a:r>
            <a:r>
              <a:rPr lang="en-US" sz="2800" dirty="0"/>
              <a:t>, </a:t>
            </a:r>
            <a:r>
              <a:rPr lang="en-US" sz="2800" dirty="0">
                <a:solidFill>
                  <a:srgbClr val="FFFF00"/>
                </a:solidFill>
              </a:rPr>
              <a:t>why</a:t>
            </a:r>
            <a:r>
              <a:rPr lang="en-US" sz="2800" dirty="0"/>
              <a:t>, </a:t>
            </a:r>
            <a:r>
              <a:rPr lang="en-US" sz="2800" dirty="0">
                <a:solidFill>
                  <a:srgbClr val="FFFF00"/>
                </a:solidFill>
              </a:rPr>
              <a:t>when</a:t>
            </a:r>
            <a:r>
              <a:rPr lang="en-US" sz="2800" dirty="0"/>
              <a:t>, </a:t>
            </a:r>
            <a:r>
              <a:rPr lang="en-US" sz="2800" dirty="0">
                <a:solidFill>
                  <a:srgbClr val="FFFF00"/>
                </a:solidFill>
              </a:rPr>
              <a:t>where</a:t>
            </a:r>
            <a:r>
              <a:rPr lang="en-US" sz="2800" dirty="0"/>
              <a:t>, or </a:t>
            </a:r>
            <a:r>
              <a:rPr lang="en-US" sz="2800" dirty="0">
                <a:solidFill>
                  <a:srgbClr val="FFFF00"/>
                </a:solidFill>
              </a:rPr>
              <a:t>who</a:t>
            </a:r>
            <a:r>
              <a:rPr lang="en-US" sz="2800" dirty="0"/>
              <a:t>. “Applying these six questions to your proposed subject, will help you be more exact” (Robinson, 40).</a:t>
            </a:r>
          </a:p>
          <a:p>
            <a:r>
              <a:rPr lang="en-US" sz="2800" dirty="0"/>
              <a:t>The homiletical complement simply answers the appropriate question.</a:t>
            </a:r>
          </a:p>
          <a:p>
            <a:endParaRPr lang="en-US" dirty="0"/>
          </a:p>
        </p:txBody>
      </p:sp>
    </p:spTree>
    <p:extLst>
      <p:ext uri="{BB962C8B-B14F-4D97-AF65-F5344CB8AC3E}">
        <p14:creationId xmlns:p14="http://schemas.microsoft.com/office/powerpoint/2010/main" val="19820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 Idea Applied to Matthew 7:21</a:t>
            </a:r>
          </a:p>
        </p:txBody>
      </p:sp>
      <p:sp>
        <p:nvSpPr>
          <p:cNvPr id="3" name="Content Placeholder 2"/>
          <p:cNvSpPr>
            <a:spLocks noGrp="1"/>
          </p:cNvSpPr>
          <p:nvPr>
            <p:ph idx="1"/>
          </p:nvPr>
        </p:nvSpPr>
        <p:spPr>
          <a:xfrm>
            <a:off x="680321" y="2336872"/>
            <a:ext cx="9613861" cy="4521127"/>
          </a:xfrm>
        </p:spPr>
        <p:txBody>
          <a:bodyPr>
            <a:normAutofit/>
          </a:bodyPr>
          <a:lstStyle/>
          <a:p>
            <a:endParaRPr lang="en-US" dirty="0"/>
          </a:p>
          <a:p>
            <a:r>
              <a:rPr lang="en-US" dirty="0"/>
              <a:t> </a:t>
            </a:r>
            <a:r>
              <a:rPr lang="en-US" sz="2800" dirty="0"/>
              <a:t>“Not everyone who says to me, ‘Lord, Lord,’ will enter the kingdom of heaven, but only he who does the will of my Father who is in heaven.” (Matt. 7:21)</a:t>
            </a:r>
          </a:p>
          <a:p>
            <a:pPr lvl="1"/>
            <a:r>
              <a:rPr lang="en-US" sz="2800" dirty="0">
                <a:solidFill>
                  <a:srgbClr val="FFFF00"/>
                </a:solidFill>
              </a:rPr>
              <a:t>Subject</a:t>
            </a:r>
            <a:r>
              <a:rPr lang="en-US" sz="2800" dirty="0"/>
              <a:t>: Who does Jesus say will enter the kingdom of heaven?</a:t>
            </a:r>
          </a:p>
          <a:p>
            <a:pPr lvl="1"/>
            <a:r>
              <a:rPr lang="en-US" sz="2800" dirty="0">
                <a:solidFill>
                  <a:srgbClr val="FFFF00"/>
                </a:solidFill>
              </a:rPr>
              <a:t>Complement</a:t>
            </a:r>
            <a:r>
              <a:rPr lang="en-US" sz="2800" dirty="0"/>
              <a:t>: Only those who call on Jesus out of a sincere heart and do the will of his father.</a:t>
            </a:r>
          </a:p>
          <a:p>
            <a:pPr lvl="1"/>
            <a:endParaRPr lang="en-US" sz="3300" dirty="0"/>
          </a:p>
          <a:p>
            <a:endParaRPr lang="en-US" dirty="0"/>
          </a:p>
          <a:p>
            <a:endParaRPr lang="en-US" dirty="0"/>
          </a:p>
        </p:txBody>
      </p:sp>
    </p:spTree>
    <p:extLst>
      <p:ext uri="{BB962C8B-B14F-4D97-AF65-F5344CB8AC3E}">
        <p14:creationId xmlns:p14="http://schemas.microsoft.com/office/powerpoint/2010/main" val="58003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 Idea Applied to Matthew 7:21</a:t>
            </a:r>
          </a:p>
        </p:txBody>
      </p:sp>
      <p:sp>
        <p:nvSpPr>
          <p:cNvPr id="3" name="Content Placeholder 2"/>
          <p:cNvSpPr>
            <a:spLocks noGrp="1"/>
          </p:cNvSpPr>
          <p:nvPr>
            <p:ph idx="1"/>
          </p:nvPr>
        </p:nvSpPr>
        <p:spPr>
          <a:xfrm>
            <a:off x="680321" y="2336872"/>
            <a:ext cx="9613861" cy="4521127"/>
          </a:xfrm>
        </p:spPr>
        <p:txBody>
          <a:bodyPr>
            <a:normAutofit fontScale="70000" lnSpcReduction="20000"/>
          </a:bodyPr>
          <a:lstStyle/>
          <a:p>
            <a:endParaRPr lang="en-US" dirty="0"/>
          </a:p>
          <a:p>
            <a:r>
              <a:rPr lang="en-US" dirty="0"/>
              <a:t> </a:t>
            </a:r>
            <a:r>
              <a:rPr lang="en-US" sz="4000" dirty="0"/>
              <a:t>“Not everyone who says to me, ‘Lord, Lord,’ will enter the kingdom of heaven, but only he who does the will of my Father who is in heaven.” (Matt. 7:21)</a:t>
            </a:r>
          </a:p>
          <a:p>
            <a:pPr lvl="1"/>
            <a:endParaRPr lang="en-US" sz="4000" dirty="0">
              <a:solidFill>
                <a:srgbClr val="FFFF00"/>
              </a:solidFill>
            </a:endParaRPr>
          </a:p>
          <a:p>
            <a:pPr lvl="1"/>
            <a:r>
              <a:rPr lang="en-US" sz="4000" dirty="0">
                <a:solidFill>
                  <a:srgbClr val="FFFF00"/>
                </a:solidFill>
              </a:rPr>
              <a:t>Exegetical Idea</a:t>
            </a:r>
            <a:r>
              <a:rPr lang="en-US" sz="4000" dirty="0"/>
              <a:t>: Only those who call on Jesus out of a sincere heart and do the will of the Father will enter the kingdom of heaven?</a:t>
            </a:r>
          </a:p>
          <a:p>
            <a:pPr lvl="1"/>
            <a:r>
              <a:rPr lang="en-US" sz="4000" dirty="0">
                <a:solidFill>
                  <a:srgbClr val="FFFF00"/>
                </a:solidFill>
              </a:rPr>
              <a:t>Big Idea</a:t>
            </a:r>
            <a:r>
              <a:rPr lang="en-US" sz="4000" dirty="0"/>
              <a:t>: Not everyone who is in God’s service is a genuine Christian.</a:t>
            </a:r>
          </a:p>
          <a:p>
            <a:pPr lvl="1"/>
            <a:r>
              <a:rPr lang="en-US" sz="4000" dirty="0">
                <a:solidFill>
                  <a:srgbClr val="FFFF00"/>
                </a:solidFill>
              </a:rPr>
              <a:t>Big Idea</a:t>
            </a:r>
            <a:r>
              <a:rPr lang="en-US" sz="4000" dirty="0"/>
              <a:t>: Only those who do the will of God are real Christians.</a:t>
            </a:r>
          </a:p>
          <a:p>
            <a:pPr marL="0" indent="0">
              <a:buNone/>
            </a:pPr>
            <a:r>
              <a:rPr lang="en-US" sz="4000" dirty="0"/>
              <a:t>	 </a:t>
            </a:r>
          </a:p>
          <a:p>
            <a:endParaRPr lang="en-US" dirty="0"/>
          </a:p>
          <a:p>
            <a:endParaRPr lang="en-US" dirty="0"/>
          </a:p>
        </p:txBody>
      </p:sp>
    </p:spTree>
    <p:extLst>
      <p:ext uri="{BB962C8B-B14F-4D97-AF65-F5344CB8AC3E}">
        <p14:creationId xmlns:p14="http://schemas.microsoft.com/office/powerpoint/2010/main" val="328429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 Idea Applied to Philippians. 4:6-7</a:t>
            </a:r>
          </a:p>
        </p:txBody>
      </p:sp>
      <p:sp>
        <p:nvSpPr>
          <p:cNvPr id="3" name="Content Placeholder 2"/>
          <p:cNvSpPr>
            <a:spLocks noGrp="1"/>
          </p:cNvSpPr>
          <p:nvPr>
            <p:ph idx="1"/>
          </p:nvPr>
        </p:nvSpPr>
        <p:spPr>
          <a:xfrm>
            <a:off x="680321" y="2336872"/>
            <a:ext cx="9613861" cy="4521127"/>
          </a:xfrm>
        </p:spPr>
        <p:txBody>
          <a:bodyPr>
            <a:normAutofit fontScale="85000" lnSpcReduction="20000"/>
          </a:bodyPr>
          <a:lstStyle/>
          <a:p>
            <a:endParaRPr lang="en-US" dirty="0"/>
          </a:p>
          <a:p>
            <a:r>
              <a:rPr lang="en-US" dirty="0"/>
              <a:t> </a:t>
            </a:r>
            <a:r>
              <a:rPr lang="en-US" sz="3000" dirty="0"/>
              <a:t>“Do not be anxious about anything, but in everything by prayer and supplication with thanksgiving let your requests be made known to God. And the peace of God, which surpasses all understanding, will guard your hearts and your minds in Christ Jesus” (Phil. 4:6,7). </a:t>
            </a:r>
          </a:p>
          <a:p>
            <a:endParaRPr lang="en-US" sz="3000" dirty="0"/>
          </a:p>
          <a:p>
            <a:pPr lvl="1"/>
            <a:r>
              <a:rPr lang="en-US" sz="3000" dirty="0">
                <a:solidFill>
                  <a:srgbClr val="FFFF00"/>
                </a:solidFill>
              </a:rPr>
              <a:t>Subject</a:t>
            </a:r>
            <a:r>
              <a:rPr lang="en-US" sz="3000" dirty="0"/>
              <a:t>: How should believers address anxious worry in their hearts and minds? </a:t>
            </a:r>
          </a:p>
          <a:p>
            <a:pPr lvl="1"/>
            <a:r>
              <a:rPr lang="en-US" sz="3000" dirty="0">
                <a:solidFill>
                  <a:srgbClr val="FFFF00"/>
                </a:solidFill>
              </a:rPr>
              <a:t>Complement</a:t>
            </a:r>
            <a:r>
              <a:rPr lang="en-US" sz="3000" dirty="0"/>
              <a:t>: Instead of worrying about anything, they should take everything to God in prayer with thanksgiving and specific requests and then they will experience God’s peace that surpasses all human understanding and guards their hearts and minds in Christ.</a:t>
            </a:r>
          </a:p>
        </p:txBody>
      </p:sp>
    </p:spTree>
    <p:extLst>
      <p:ext uri="{BB962C8B-B14F-4D97-AF65-F5344CB8AC3E}">
        <p14:creationId xmlns:p14="http://schemas.microsoft.com/office/powerpoint/2010/main" val="47007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Adventist Preaching</a:t>
            </a:r>
          </a:p>
        </p:txBody>
      </p:sp>
      <p:sp>
        <p:nvSpPr>
          <p:cNvPr id="3" name="Content Placeholder 2"/>
          <p:cNvSpPr>
            <a:spLocks noGrp="1"/>
          </p:cNvSpPr>
          <p:nvPr>
            <p:ph idx="1"/>
          </p:nvPr>
        </p:nvSpPr>
        <p:spPr>
          <a:xfrm>
            <a:off x="680321" y="2336873"/>
            <a:ext cx="9613861" cy="4304072"/>
          </a:xfrm>
        </p:spPr>
        <p:txBody>
          <a:bodyPr>
            <a:normAutofit/>
          </a:bodyPr>
          <a:lstStyle/>
          <a:p>
            <a:r>
              <a:rPr lang="en-US" sz="3600" dirty="0"/>
              <a:t>A Christ-centered and </a:t>
            </a:r>
            <a:r>
              <a:rPr lang="en-US" sz="3600" dirty="0">
                <a:solidFill>
                  <a:srgbClr val="FFFF00"/>
                </a:solidFill>
              </a:rPr>
              <a:t>Sprit-empowered </a:t>
            </a:r>
            <a:r>
              <a:rPr lang="en-US" sz="3600" dirty="0"/>
              <a:t>proclamation of an idea from God’s Word, based upon grammatical-historical-theological exegesis and homiletical synthesis, framed by the cosmic conflict worldview, and prayerfully applied to the whole heart for life transformation, first in the preacher, then in the listeners.</a:t>
            </a:r>
            <a:endParaRPr lang="en-US" dirty="0"/>
          </a:p>
        </p:txBody>
      </p:sp>
    </p:spTree>
    <p:extLst>
      <p:ext uri="{BB962C8B-B14F-4D97-AF65-F5344CB8AC3E}">
        <p14:creationId xmlns:p14="http://schemas.microsoft.com/office/powerpoint/2010/main" val="9548183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 Idea Applied to Philippians. 4:6-7</a:t>
            </a:r>
          </a:p>
        </p:txBody>
      </p:sp>
      <p:sp>
        <p:nvSpPr>
          <p:cNvPr id="3" name="Content Placeholder 2"/>
          <p:cNvSpPr>
            <a:spLocks noGrp="1"/>
          </p:cNvSpPr>
          <p:nvPr>
            <p:ph idx="1"/>
          </p:nvPr>
        </p:nvSpPr>
        <p:spPr>
          <a:xfrm>
            <a:off x="680321" y="2336872"/>
            <a:ext cx="9613861" cy="4521127"/>
          </a:xfrm>
        </p:spPr>
        <p:txBody>
          <a:bodyPr>
            <a:normAutofit fontScale="92500" lnSpcReduction="10000"/>
          </a:bodyPr>
          <a:lstStyle/>
          <a:p>
            <a:endParaRPr lang="en-US" dirty="0"/>
          </a:p>
          <a:p>
            <a:r>
              <a:rPr lang="en-US" dirty="0"/>
              <a:t> </a:t>
            </a:r>
            <a:r>
              <a:rPr lang="en-US" sz="2800" dirty="0"/>
              <a:t>“Do not be anxious about anything, but in everything by prayer and supplication with thanksgiving let your requests be made known to God. And the peace of God, which surpasses all understanding, will guard your hearts and your minds in Christ Jesus” (Phil. 4:6,7). </a:t>
            </a:r>
          </a:p>
          <a:p>
            <a:endParaRPr lang="en-US" sz="2800" dirty="0"/>
          </a:p>
          <a:p>
            <a:pPr lvl="1"/>
            <a:r>
              <a:rPr lang="en-US" sz="2800" dirty="0">
                <a:solidFill>
                  <a:srgbClr val="FFFF00"/>
                </a:solidFill>
              </a:rPr>
              <a:t>Exegetical Idea</a:t>
            </a:r>
            <a:r>
              <a:rPr lang="en-US" sz="2800" dirty="0"/>
              <a:t>: When believers are anxious and worried about anything they should instead take everything to God in prayer with thanksgiving and specific requests and then they will experience God’s peace that surpasses all human understanding and guards their hearts and minds in Christ.</a:t>
            </a:r>
          </a:p>
          <a:p>
            <a:pPr lvl="1"/>
            <a:endParaRPr lang="en-US" sz="2400" dirty="0"/>
          </a:p>
        </p:txBody>
      </p:sp>
    </p:spTree>
    <p:extLst>
      <p:ext uri="{BB962C8B-B14F-4D97-AF65-F5344CB8AC3E}">
        <p14:creationId xmlns:p14="http://schemas.microsoft.com/office/powerpoint/2010/main" val="27045842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 Idea Applied to Philippians. 4:6-7</a:t>
            </a:r>
          </a:p>
        </p:txBody>
      </p:sp>
      <p:sp>
        <p:nvSpPr>
          <p:cNvPr id="3" name="Content Placeholder 2"/>
          <p:cNvSpPr>
            <a:spLocks noGrp="1"/>
          </p:cNvSpPr>
          <p:nvPr>
            <p:ph idx="1"/>
          </p:nvPr>
        </p:nvSpPr>
        <p:spPr>
          <a:xfrm>
            <a:off x="680321" y="2336872"/>
            <a:ext cx="9613861" cy="4521127"/>
          </a:xfrm>
        </p:spPr>
        <p:txBody>
          <a:bodyPr>
            <a:normAutofit/>
          </a:bodyPr>
          <a:lstStyle/>
          <a:p>
            <a:endParaRPr lang="en-US" dirty="0"/>
          </a:p>
          <a:p>
            <a:r>
              <a:rPr lang="en-US" sz="2800" dirty="0">
                <a:solidFill>
                  <a:srgbClr val="FFFF00"/>
                </a:solidFill>
              </a:rPr>
              <a:t>Big Idea</a:t>
            </a:r>
            <a:r>
              <a:rPr lang="en-US" sz="2800" dirty="0"/>
              <a:t>: Life is fragile, handle with prayer.</a:t>
            </a:r>
          </a:p>
          <a:p>
            <a:r>
              <a:rPr lang="en-US" sz="2800" dirty="0">
                <a:solidFill>
                  <a:srgbClr val="FFFF00"/>
                </a:solidFill>
              </a:rPr>
              <a:t>Big Idea</a:t>
            </a:r>
            <a:r>
              <a:rPr lang="en-US" sz="2800" dirty="0"/>
              <a:t>: Don’t worry, let God worry for you.</a:t>
            </a:r>
          </a:p>
          <a:p>
            <a:r>
              <a:rPr lang="en-US" sz="2800" dirty="0">
                <a:solidFill>
                  <a:srgbClr val="FFFF00"/>
                </a:solidFill>
              </a:rPr>
              <a:t>Big Idea</a:t>
            </a:r>
            <a:r>
              <a:rPr lang="en-US" sz="2800" dirty="0"/>
              <a:t>: Worry about nothing, pray about everything.</a:t>
            </a:r>
          </a:p>
        </p:txBody>
      </p:sp>
    </p:spTree>
    <p:extLst>
      <p:ext uri="{BB962C8B-B14F-4D97-AF65-F5344CB8AC3E}">
        <p14:creationId xmlns:p14="http://schemas.microsoft.com/office/powerpoint/2010/main" val="326869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 Idea Applied to Psalms 117</a:t>
            </a:r>
          </a:p>
        </p:txBody>
      </p:sp>
      <p:sp>
        <p:nvSpPr>
          <p:cNvPr id="3" name="Content Placeholder 2"/>
          <p:cNvSpPr>
            <a:spLocks noGrp="1"/>
          </p:cNvSpPr>
          <p:nvPr>
            <p:ph idx="1"/>
          </p:nvPr>
        </p:nvSpPr>
        <p:spPr>
          <a:xfrm>
            <a:off x="680321" y="2336872"/>
            <a:ext cx="9613861" cy="4775128"/>
          </a:xfrm>
        </p:spPr>
        <p:txBody>
          <a:bodyPr>
            <a:normAutofit/>
          </a:bodyPr>
          <a:lstStyle/>
          <a:p>
            <a:endParaRPr lang="en-US" dirty="0"/>
          </a:p>
          <a:p>
            <a:r>
              <a:rPr lang="en-US" dirty="0"/>
              <a:t> </a:t>
            </a:r>
            <a:r>
              <a:rPr lang="en-US" sz="2800" dirty="0"/>
              <a:t>“Praise the LORD, all nations! Extol him, all peoples! For great is his steadfast love toward us, and the faithfulness of the LORD endures forever. Praise the LORD” (Ps. 117).</a:t>
            </a:r>
          </a:p>
          <a:p>
            <a:endParaRPr lang="en-US" sz="2800" dirty="0"/>
          </a:p>
          <a:p>
            <a:pPr lvl="1"/>
            <a:r>
              <a:rPr lang="en-US" sz="2800" dirty="0">
                <a:solidFill>
                  <a:srgbClr val="FFFF00"/>
                </a:solidFill>
              </a:rPr>
              <a:t>Subject</a:t>
            </a:r>
            <a:r>
              <a:rPr lang="en-US" sz="2800" dirty="0"/>
              <a:t>: Why should all nations and all peoples praise the Lord?</a:t>
            </a:r>
          </a:p>
          <a:p>
            <a:pPr lvl="1"/>
            <a:r>
              <a:rPr lang="en-US" sz="2800" dirty="0">
                <a:solidFill>
                  <a:srgbClr val="FFFF00"/>
                </a:solidFill>
              </a:rPr>
              <a:t>Complement</a:t>
            </a:r>
            <a:r>
              <a:rPr lang="en-US" sz="2800" dirty="0"/>
              <a:t>: Because of his great and steadfast love toward us and his enduring faithfulness.</a:t>
            </a:r>
          </a:p>
          <a:p>
            <a:pPr marL="0" indent="0">
              <a:buNone/>
            </a:pPr>
            <a:endParaRPr lang="en-US" dirty="0"/>
          </a:p>
        </p:txBody>
      </p:sp>
    </p:spTree>
    <p:extLst>
      <p:ext uri="{BB962C8B-B14F-4D97-AF65-F5344CB8AC3E}">
        <p14:creationId xmlns:p14="http://schemas.microsoft.com/office/powerpoint/2010/main" val="390924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 Idea Applied to Psalms 117</a:t>
            </a:r>
          </a:p>
        </p:txBody>
      </p:sp>
      <p:sp>
        <p:nvSpPr>
          <p:cNvPr id="3" name="Content Placeholder 2"/>
          <p:cNvSpPr>
            <a:spLocks noGrp="1"/>
          </p:cNvSpPr>
          <p:nvPr>
            <p:ph idx="1"/>
          </p:nvPr>
        </p:nvSpPr>
        <p:spPr>
          <a:xfrm>
            <a:off x="680321" y="2336872"/>
            <a:ext cx="9613861" cy="4775128"/>
          </a:xfrm>
        </p:spPr>
        <p:txBody>
          <a:bodyPr>
            <a:normAutofit/>
          </a:bodyPr>
          <a:lstStyle/>
          <a:p>
            <a:endParaRPr lang="en-US" dirty="0"/>
          </a:p>
          <a:p>
            <a:r>
              <a:rPr lang="en-US" dirty="0"/>
              <a:t> </a:t>
            </a:r>
            <a:r>
              <a:rPr lang="en-US" sz="2800" dirty="0"/>
              <a:t>“Praise the LORD, all nations! Extol him, all peoples! For great is his steadfast love toward us, and the faithfulness of the LORD endures forever. Praise the LORD” (Ps. 117).</a:t>
            </a:r>
          </a:p>
          <a:p>
            <a:endParaRPr lang="en-US" sz="2800" dirty="0"/>
          </a:p>
          <a:p>
            <a:pPr lvl="1"/>
            <a:r>
              <a:rPr lang="en-US" sz="2800" dirty="0">
                <a:solidFill>
                  <a:srgbClr val="FFFF00"/>
                </a:solidFill>
              </a:rPr>
              <a:t>Exegetical Idea</a:t>
            </a:r>
            <a:r>
              <a:rPr lang="en-US" sz="2800" dirty="0"/>
              <a:t>: All nations and all peoples should praise the Lord because of his great and steadfast love toward us and his enduring faithfulness.</a:t>
            </a:r>
          </a:p>
        </p:txBody>
      </p:sp>
    </p:spTree>
    <p:extLst>
      <p:ext uri="{BB962C8B-B14F-4D97-AF65-F5344CB8AC3E}">
        <p14:creationId xmlns:p14="http://schemas.microsoft.com/office/powerpoint/2010/main" val="21220314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 Idea Applied to Psalms 117</a:t>
            </a:r>
          </a:p>
        </p:txBody>
      </p:sp>
      <p:sp>
        <p:nvSpPr>
          <p:cNvPr id="3" name="Content Placeholder 2"/>
          <p:cNvSpPr>
            <a:spLocks noGrp="1"/>
          </p:cNvSpPr>
          <p:nvPr>
            <p:ph idx="1"/>
          </p:nvPr>
        </p:nvSpPr>
        <p:spPr>
          <a:xfrm>
            <a:off x="680321" y="2336872"/>
            <a:ext cx="9613861" cy="4775128"/>
          </a:xfrm>
        </p:spPr>
        <p:txBody>
          <a:bodyPr>
            <a:normAutofit/>
          </a:bodyPr>
          <a:lstStyle/>
          <a:p>
            <a:endParaRPr lang="en-US" dirty="0"/>
          </a:p>
          <a:p>
            <a:r>
              <a:rPr lang="en-US" dirty="0"/>
              <a:t> </a:t>
            </a:r>
            <a:r>
              <a:rPr lang="en-US" sz="2800" dirty="0"/>
              <a:t>“Praise the LORD, all nations! Extol him, all peoples! For great is his steadfast love toward us, and the faithfulness of the LORD endures forever. Praise the LORD” (Ps. 117).</a:t>
            </a:r>
          </a:p>
          <a:p>
            <a:endParaRPr lang="en-US" sz="2800" dirty="0"/>
          </a:p>
          <a:p>
            <a:pPr lvl="1"/>
            <a:r>
              <a:rPr lang="en-US" sz="2800" dirty="0">
                <a:solidFill>
                  <a:srgbClr val="FFFF00"/>
                </a:solidFill>
              </a:rPr>
              <a:t>Big Idea</a:t>
            </a:r>
            <a:r>
              <a:rPr lang="en-US" sz="2800" dirty="0"/>
              <a:t>: Praise the Lord, for he has earned it!</a:t>
            </a:r>
          </a:p>
          <a:p>
            <a:pPr lvl="1"/>
            <a:r>
              <a:rPr lang="en-US" sz="2800" dirty="0">
                <a:solidFill>
                  <a:srgbClr val="FFFF00"/>
                </a:solidFill>
              </a:rPr>
              <a:t>Big Idea</a:t>
            </a:r>
            <a:r>
              <a:rPr lang="en-US" sz="2800" dirty="0"/>
              <a:t>: Praise him for who he is!</a:t>
            </a:r>
          </a:p>
          <a:p>
            <a:pPr lvl="1"/>
            <a:r>
              <a:rPr lang="en-US" sz="2800" dirty="0">
                <a:solidFill>
                  <a:srgbClr val="FFFF00"/>
                </a:solidFill>
              </a:rPr>
              <a:t>Big Idea</a:t>
            </a:r>
            <a:r>
              <a:rPr lang="en-US" sz="2800" dirty="0"/>
              <a:t>: Praise the Lord!</a:t>
            </a:r>
          </a:p>
          <a:p>
            <a:pPr marL="0" indent="0">
              <a:buNone/>
            </a:pPr>
            <a:endParaRPr lang="en-US" dirty="0"/>
          </a:p>
        </p:txBody>
      </p:sp>
    </p:spTree>
    <p:extLst>
      <p:ext uri="{BB962C8B-B14F-4D97-AF65-F5344CB8AC3E}">
        <p14:creationId xmlns:p14="http://schemas.microsoft.com/office/powerpoint/2010/main" val="11594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left)">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 Idea Applied to Proverbs 3:5-6</a:t>
            </a:r>
          </a:p>
        </p:txBody>
      </p:sp>
      <p:sp>
        <p:nvSpPr>
          <p:cNvPr id="3" name="Content Placeholder 2"/>
          <p:cNvSpPr>
            <a:spLocks noGrp="1"/>
          </p:cNvSpPr>
          <p:nvPr>
            <p:ph idx="1"/>
          </p:nvPr>
        </p:nvSpPr>
        <p:spPr>
          <a:xfrm>
            <a:off x="680321" y="2336872"/>
            <a:ext cx="9613861" cy="4775128"/>
          </a:xfrm>
        </p:spPr>
        <p:txBody>
          <a:bodyPr>
            <a:normAutofit/>
          </a:bodyPr>
          <a:lstStyle/>
          <a:p>
            <a:endParaRPr lang="en-US" dirty="0"/>
          </a:p>
          <a:p>
            <a:r>
              <a:rPr lang="en-US" dirty="0"/>
              <a:t> </a:t>
            </a:r>
            <a:r>
              <a:rPr lang="en-US" sz="2800" dirty="0"/>
              <a:t>“Trust in the LORD with all your heart, and do not lean on your own understanding. In all your ways acknowledge him, and he will make straight your paths” (Proverbs 3:5-6).</a:t>
            </a:r>
          </a:p>
          <a:p>
            <a:pPr lvl="1"/>
            <a:r>
              <a:rPr lang="en-US" sz="2800" dirty="0">
                <a:solidFill>
                  <a:srgbClr val="FFFF00"/>
                </a:solidFill>
              </a:rPr>
              <a:t>Subject</a:t>
            </a:r>
            <a:r>
              <a:rPr lang="en-US" sz="2800" dirty="0"/>
              <a:t>: What is the result of trusting in the Lord with all your heart, not leaning on your own understanding, and acknowledging him in all your ways?</a:t>
            </a:r>
          </a:p>
          <a:p>
            <a:pPr lvl="1"/>
            <a:r>
              <a:rPr lang="en-US" sz="2800" dirty="0">
                <a:solidFill>
                  <a:srgbClr val="FFFF00"/>
                </a:solidFill>
              </a:rPr>
              <a:t>Complement</a:t>
            </a:r>
            <a:r>
              <a:rPr lang="en-US" sz="2800" dirty="0"/>
              <a:t>: The Lord will direct your paths or make them straight.</a:t>
            </a:r>
          </a:p>
        </p:txBody>
      </p:sp>
    </p:spTree>
    <p:extLst>
      <p:ext uri="{BB962C8B-B14F-4D97-AF65-F5344CB8AC3E}">
        <p14:creationId xmlns:p14="http://schemas.microsoft.com/office/powerpoint/2010/main" val="279761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 Idea Applied to Proverbs 3:5-6</a:t>
            </a:r>
          </a:p>
        </p:txBody>
      </p:sp>
      <p:sp>
        <p:nvSpPr>
          <p:cNvPr id="3" name="Content Placeholder 2"/>
          <p:cNvSpPr>
            <a:spLocks noGrp="1"/>
          </p:cNvSpPr>
          <p:nvPr>
            <p:ph idx="1"/>
          </p:nvPr>
        </p:nvSpPr>
        <p:spPr>
          <a:xfrm>
            <a:off x="680321" y="2336872"/>
            <a:ext cx="9613861" cy="4775128"/>
          </a:xfrm>
        </p:spPr>
        <p:txBody>
          <a:bodyPr>
            <a:normAutofit lnSpcReduction="10000"/>
          </a:bodyPr>
          <a:lstStyle/>
          <a:p>
            <a:endParaRPr lang="en-US" dirty="0"/>
          </a:p>
          <a:p>
            <a:r>
              <a:rPr lang="en-US" dirty="0"/>
              <a:t> </a:t>
            </a:r>
            <a:r>
              <a:rPr lang="en-US" sz="2800" dirty="0"/>
              <a:t>“Trust in the LORD with all your heart, and do not lean on your own understanding. In all your ways acknowledge him, and he will make straight your paths” (Proverbs 3:5-6).</a:t>
            </a:r>
          </a:p>
          <a:p>
            <a:pPr lvl="1"/>
            <a:r>
              <a:rPr lang="en-US" sz="2800" dirty="0">
                <a:solidFill>
                  <a:srgbClr val="FFFF00"/>
                </a:solidFill>
              </a:rPr>
              <a:t>Exegetical Idea</a:t>
            </a:r>
            <a:r>
              <a:rPr lang="en-US" sz="2800" dirty="0"/>
              <a:t>: If you will trust in the Lord with all our heart and not lean on your own understanding and acknowledge him in all your ways, then the Lord will make your paths straight.</a:t>
            </a:r>
          </a:p>
          <a:p>
            <a:pPr lvl="1"/>
            <a:r>
              <a:rPr lang="en-US" sz="2800" dirty="0">
                <a:solidFill>
                  <a:srgbClr val="FFFF00"/>
                </a:solidFill>
              </a:rPr>
              <a:t>Big Idea</a:t>
            </a:r>
            <a:r>
              <a:rPr lang="en-US" sz="2800" dirty="0"/>
              <a:t>: Life’s path will lead you astray, trust the Lord and he will guide your way. Or, seek the Lord always and he will guide you in the right path.</a:t>
            </a:r>
          </a:p>
        </p:txBody>
      </p:sp>
    </p:spTree>
    <p:extLst>
      <p:ext uri="{BB962C8B-B14F-4D97-AF65-F5344CB8AC3E}">
        <p14:creationId xmlns:p14="http://schemas.microsoft.com/office/powerpoint/2010/main" val="169985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 Idea Applied to Philippians 4:8</a:t>
            </a:r>
          </a:p>
        </p:txBody>
      </p:sp>
      <p:sp>
        <p:nvSpPr>
          <p:cNvPr id="3" name="Content Placeholder 2"/>
          <p:cNvSpPr>
            <a:spLocks noGrp="1"/>
          </p:cNvSpPr>
          <p:nvPr>
            <p:ph idx="1"/>
          </p:nvPr>
        </p:nvSpPr>
        <p:spPr>
          <a:xfrm>
            <a:off x="680321" y="2336872"/>
            <a:ext cx="9613861" cy="4775128"/>
          </a:xfrm>
        </p:spPr>
        <p:txBody>
          <a:bodyPr>
            <a:normAutofit/>
          </a:bodyPr>
          <a:lstStyle/>
          <a:p>
            <a:endParaRPr lang="en-US" dirty="0"/>
          </a:p>
          <a:p>
            <a:r>
              <a:rPr lang="en-US" dirty="0"/>
              <a:t> </a:t>
            </a:r>
            <a:r>
              <a:rPr lang="en-US" sz="2800" dirty="0"/>
              <a:t>“Finally, brothers, whatever is true, whatever is honorable, whatever is just, whatever is pure, whatever is lovely, whatever is commendable, if there is any excellence, if there is anything worthy of praise, think about these things” (Phil. 4:8).</a:t>
            </a:r>
          </a:p>
          <a:p>
            <a:pPr lvl="1"/>
            <a:r>
              <a:rPr lang="en-US" sz="2800" dirty="0">
                <a:solidFill>
                  <a:srgbClr val="FFFF00"/>
                </a:solidFill>
              </a:rPr>
              <a:t>Subject</a:t>
            </a:r>
            <a:r>
              <a:rPr lang="en-US" sz="2800" dirty="0"/>
              <a:t>: How does Paul want believers to think?</a:t>
            </a:r>
          </a:p>
          <a:p>
            <a:pPr lvl="1"/>
            <a:r>
              <a:rPr lang="en-US" sz="2800" dirty="0">
                <a:solidFill>
                  <a:srgbClr val="FFFF00"/>
                </a:solidFill>
              </a:rPr>
              <a:t>Complement</a:t>
            </a:r>
            <a:r>
              <a:rPr lang="en-US" sz="2800" dirty="0"/>
              <a:t>: He wants them to think about positive things: what is true, what is pure, what is lovely, what is commendable, anything excellent or worthy of praise. </a:t>
            </a:r>
          </a:p>
        </p:txBody>
      </p:sp>
    </p:spTree>
    <p:extLst>
      <p:ext uri="{BB962C8B-B14F-4D97-AF65-F5344CB8AC3E}">
        <p14:creationId xmlns:p14="http://schemas.microsoft.com/office/powerpoint/2010/main" val="363973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 Idea Applied to Philippians 4:8</a:t>
            </a:r>
          </a:p>
        </p:txBody>
      </p:sp>
      <p:sp>
        <p:nvSpPr>
          <p:cNvPr id="3" name="Content Placeholder 2"/>
          <p:cNvSpPr>
            <a:spLocks noGrp="1"/>
          </p:cNvSpPr>
          <p:nvPr>
            <p:ph idx="1"/>
          </p:nvPr>
        </p:nvSpPr>
        <p:spPr>
          <a:xfrm>
            <a:off x="680321" y="2336872"/>
            <a:ext cx="9613861" cy="4775128"/>
          </a:xfrm>
        </p:spPr>
        <p:txBody>
          <a:bodyPr>
            <a:normAutofit/>
          </a:bodyPr>
          <a:lstStyle/>
          <a:p>
            <a:endParaRPr lang="en-US" dirty="0"/>
          </a:p>
          <a:p>
            <a:r>
              <a:rPr lang="en-US" dirty="0"/>
              <a:t> </a:t>
            </a:r>
            <a:r>
              <a:rPr lang="en-US" sz="2800" dirty="0"/>
              <a:t>“Finally, brothers, whatever is true, whatever is honorable, whatever is just, whatever is pure, whatever is lovely, whatever is commendable, if there is any excellence, if there is anything worthy of praise, think about these things” (Phil. 4:8).</a:t>
            </a:r>
          </a:p>
          <a:p>
            <a:pPr lvl="1"/>
            <a:r>
              <a:rPr lang="en-US" sz="2800" dirty="0">
                <a:solidFill>
                  <a:srgbClr val="FFFF00"/>
                </a:solidFill>
              </a:rPr>
              <a:t>Exegetical Idea</a:t>
            </a:r>
            <a:r>
              <a:rPr lang="en-US" sz="2800" dirty="0"/>
              <a:t>: Paul wants believers to think about positive things: what is true, what is pure, what is lovely, what is commendable, anything excellent or worthy of praise. </a:t>
            </a:r>
          </a:p>
          <a:p>
            <a:pPr lvl="1"/>
            <a:endParaRPr lang="en-US" dirty="0"/>
          </a:p>
        </p:txBody>
      </p:sp>
    </p:spTree>
    <p:extLst>
      <p:ext uri="{BB962C8B-B14F-4D97-AF65-F5344CB8AC3E}">
        <p14:creationId xmlns:p14="http://schemas.microsoft.com/office/powerpoint/2010/main" val="35823884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 Idea Applied to Philippians 4:8</a:t>
            </a:r>
          </a:p>
        </p:txBody>
      </p:sp>
      <p:sp>
        <p:nvSpPr>
          <p:cNvPr id="3" name="Content Placeholder 2"/>
          <p:cNvSpPr>
            <a:spLocks noGrp="1"/>
          </p:cNvSpPr>
          <p:nvPr>
            <p:ph idx="1"/>
          </p:nvPr>
        </p:nvSpPr>
        <p:spPr>
          <a:xfrm>
            <a:off x="680321" y="2336872"/>
            <a:ext cx="9613861" cy="4775128"/>
          </a:xfrm>
        </p:spPr>
        <p:txBody>
          <a:bodyPr>
            <a:normAutofit/>
          </a:bodyPr>
          <a:lstStyle/>
          <a:p>
            <a:endParaRPr lang="en-US" dirty="0"/>
          </a:p>
          <a:p>
            <a:r>
              <a:rPr lang="en-US" dirty="0"/>
              <a:t> </a:t>
            </a:r>
            <a:r>
              <a:rPr lang="en-US" sz="2800" dirty="0"/>
              <a:t>“Finally, brothers, whatever is true, whatever is honorable, whatever is just, whatever is pure, whatever is lovely, whatever is commendable, if there is any excellence, if there is anything worthy of praise, think about these things” (Phil. 4:8).</a:t>
            </a:r>
          </a:p>
          <a:p>
            <a:pPr lvl="1"/>
            <a:r>
              <a:rPr lang="en-US" sz="2800" dirty="0">
                <a:solidFill>
                  <a:srgbClr val="FFFF00"/>
                </a:solidFill>
              </a:rPr>
              <a:t>Big Idea</a:t>
            </a:r>
            <a:r>
              <a:rPr lang="en-US" sz="2800" dirty="0"/>
              <a:t>: What’s in your mind?</a:t>
            </a:r>
          </a:p>
          <a:p>
            <a:pPr lvl="1"/>
            <a:r>
              <a:rPr lang="en-US" sz="2800" dirty="0">
                <a:solidFill>
                  <a:srgbClr val="FFFF00"/>
                </a:solidFill>
              </a:rPr>
              <a:t>Big Idea</a:t>
            </a:r>
            <a:r>
              <a:rPr lang="en-US" sz="2800" dirty="0"/>
              <a:t>: What are you thinking about?</a:t>
            </a:r>
          </a:p>
          <a:p>
            <a:pPr lvl="1"/>
            <a:r>
              <a:rPr lang="en-US" sz="2800" dirty="0">
                <a:solidFill>
                  <a:srgbClr val="FFFF00"/>
                </a:solidFill>
              </a:rPr>
              <a:t>Big Idea</a:t>
            </a:r>
            <a:r>
              <a:rPr lang="en-US" sz="2800" dirty="0"/>
              <a:t>: Think well, think right!</a:t>
            </a:r>
          </a:p>
        </p:txBody>
      </p:sp>
    </p:spTree>
    <p:extLst>
      <p:ext uri="{BB962C8B-B14F-4D97-AF65-F5344CB8AC3E}">
        <p14:creationId xmlns:p14="http://schemas.microsoft.com/office/powerpoint/2010/main" val="165536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Adventist Preaching</a:t>
            </a:r>
          </a:p>
        </p:txBody>
      </p:sp>
      <p:sp>
        <p:nvSpPr>
          <p:cNvPr id="3" name="Content Placeholder 2"/>
          <p:cNvSpPr>
            <a:spLocks noGrp="1"/>
          </p:cNvSpPr>
          <p:nvPr>
            <p:ph idx="1"/>
          </p:nvPr>
        </p:nvSpPr>
        <p:spPr>
          <a:xfrm>
            <a:off x="680321" y="2336873"/>
            <a:ext cx="9613861" cy="4304072"/>
          </a:xfrm>
        </p:spPr>
        <p:txBody>
          <a:bodyPr>
            <a:normAutofit/>
          </a:bodyPr>
          <a:lstStyle/>
          <a:p>
            <a:r>
              <a:rPr lang="en-US" sz="3600" dirty="0"/>
              <a:t>A Christ-centered and Sprit-empowered </a:t>
            </a:r>
            <a:r>
              <a:rPr lang="en-US" sz="3600" dirty="0">
                <a:solidFill>
                  <a:srgbClr val="FFFF00"/>
                </a:solidFill>
              </a:rPr>
              <a:t>proclamation</a:t>
            </a:r>
            <a:r>
              <a:rPr lang="en-US" sz="3600" dirty="0"/>
              <a:t> of an idea from God’s Word, based upon grammatical-historical-theological exegesis and homiletical synthesis, framed by the cosmic conflict worldview, and prayerfully applied to the whole heart for life transformation, first in the preacher, then in the listeners.</a:t>
            </a:r>
            <a:endParaRPr lang="en-US" dirty="0"/>
          </a:p>
        </p:txBody>
      </p:sp>
    </p:spTree>
    <p:extLst>
      <p:ext uri="{BB962C8B-B14F-4D97-AF65-F5344CB8AC3E}">
        <p14:creationId xmlns:p14="http://schemas.microsoft.com/office/powerpoint/2010/main" val="13897859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Ellen White on Preaching ideas</a:t>
            </a:r>
          </a:p>
        </p:txBody>
      </p:sp>
      <p:sp>
        <p:nvSpPr>
          <p:cNvPr id="3" name="Content Placeholder 2"/>
          <p:cNvSpPr>
            <a:spLocks noGrp="1"/>
          </p:cNvSpPr>
          <p:nvPr>
            <p:ph idx="1"/>
          </p:nvPr>
        </p:nvSpPr>
        <p:spPr/>
        <p:txBody>
          <a:bodyPr>
            <a:normAutofit/>
          </a:bodyPr>
          <a:lstStyle/>
          <a:p>
            <a:r>
              <a:rPr lang="en-US" sz="3600" dirty="0"/>
              <a:t>“Ministers need to have a more </a:t>
            </a:r>
            <a:r>
              <a:rPr lang="en-US" sz="3600" dirty="0">
                <a:solidFill>
                  <a:srgbClr val="FFFF00"/>
                </a:solidFill>
              </a:rPr>
              <a:t>clear</a:t>
            </a:r>
            <a:r>
              <a:rPr lang="en-US" sz="3600" dirty="0"/>
              <a:t>, </a:t>
            </a:r>
            <a:r>
              <a:rPr lang="en-US" sz="3600" dirty="0">
                <a:solidFill>
                  <a:srgbClr val="FFFF00"/>
                </a:solidFill>
              </a:rPr>
              <a:t>simple</a:t>
            </a:r>
            <a:r>
              <a:rPr lang="en-US" sz="3600" dirty="0"/>
              <a:t> manner in presenting the truth as it is in Jesus. Their own minds need to comprehend the great plan of salvation more fully. Then they can carry the minds of the hearers away from earthly things to the spiritual and eternal” (</a:t>
            </a:r>
            <a:r>
              <a:rPr lang="en-US" sz="3600" dirty="0" err="1"/>
              <a:t>Ev</a:t>
            </a:r>
            <a:r>
              <a:rPr lang="en-US" sz="3600" dirty="0"/>
              <a:t> 188).</a:t>
            </a:r>
          </a:p>
        </p:txBody>
      </p:sp>
    </p:spTree>
    <p:extLst>
      <p:ext uri="{BB962C8B-B14F-4D97-AF65-F5344CB8AC3E}">
        <p14:creationId xmlns:p14="http://schemas.microsoft.com/office/powerpoint/2010/main" val="29571174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Ellen White on Preaching ideas</a:t>
            </a:r>
          </a:p>
        </p:txBody>
      </p:sp>
      <p:sp>
        <p:nvSpPr>
          <p:cNvPr id="3" name="Content Placeholder 2"/>
          <p:cNvSpPr>
            <a:spLocks noGrp="1"/>
          </p:cNvSpPr>
          <p:nvPr>
            <p:ph idx="1"/>
          </p:nvPr>
        </p:nvSpPr>
        <p:spPr/>
        <p:txBody>
          <a:bodyPr>
            <a:normAutofit/>
          </a:bodyPr>
          <a:lstStyle/>
          <a:p>
            <a:r>
              <a:rPr lang="en-US" sz="3600" dirty="0"/>
              <a:t>“Ministers should become Bible students. Are the truths which they handle mighty? Then they should seek to handle them </a:t>
            </a:r>
            <a:r>
              <a:rPr lang="en-US" sz="3600" dirty="0">
                <a:solidFill>
                  <a:srgbClr val="FFFF00"/>
                </a:solidFill>
              </a:rPr>
              <a:t>skillfully</a:t>
            </a:r>
            <a:r>
              <a:rPr lang="en-US" sz="3600" dirty="0"/>
              <a:t>. Their </a:t>
            </a:r>
            <a:r>
              <a:rPr lang="en-US" sz="3600" dirty="0">
                <a:solidFill>
                  <a:srgbClr val="FFFF00"/>
                </a:solidFill>
              </a:rPr>
              <a:t>ideas</a:t>
            </a:r>
            <a:r>
              <a:rPr lang="en-US" sz="3600" dirty="0"/>
              <a:t> should be </a:t>
            </a:r>
            <a:r>
              <a:rPr lang="en-US" sz="3600" dirty="0">
                <a:solidFill>
                  <a:srgbClr val="FFFF00"/>
                </a:solidFill>
              </a:rPr>
              <a:t>clear and strong</a:t>
            </a:r>
            <a:r>
              <a:rPr lang="en-US" sz="3600" dirty="0"/>
              <a:t>, and their spirits fervent, or they will weaken the force of the truth which they handle” (2T 337).</a:t>
            </a:r>
          </a:p>
        </p:txBody>
      </p:sp>
    </p:spTree>
    <p:extLst>
      <p:ext uri="{BB962C8B-B14F-4D97-AF65-F5344CB8AC3E}">
        <p14:creationId xmlns:p14="http://schemas.microsoft.com/office/powerpoint/2010/main" val="24051578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Ellen White on Preaching ideas</a:t>
            </a:r>
          </a:p>
        </p:txBody>
      </p:sp>
      <p:sp>
        <p:nvSpPr>
          <p:cNvPr id="3" name="Content Placeholder 2"/>
          <p:cNvSpPr>
            <a:spLocks noGrp="1"/>
          </p:cNvSpPr>
          <p:nvPr>
            <p:ph idx="1"/>
          </p:nvPr>
        </p:nvSpPr>
        <p:spPr/>
        <p:txBody>
          <a:bodyPr>
            <a:normAutofit fontScale="92500"/>
          </a:bodyPr>
          <a:lstStyle/>
          <a:p>
            <a:r>
              <a:rPr lang="en-US" sz="3600" dirty="0"/>
              <a:t>“A man may preach in a spirited manner and please the ear, but convey </a:t>
            </a:r>
            <a:r>
              <a:rPr lang="en-US" sz="3600" b="1" dirty="0"/>
              <a:t>no new idea or real intelligence</a:t>
            </a:r>
            <a:r>
              <a:rPr lang="en-US" sz="3600" dirty="0"/>
              <a:t> to the mind. The impressions received through such preaching last no longer than while the speaker’s voice is heard. When search is made for the fruit of such labor, there is little to be found” (GW 186).</a:t>
            </a:r>
          </a:p>
        </p:txBody>
      </p:sp>
    </p:spTree>
    <p:extLst>
      <p:ext uri="{BB962C8B-B14F-4D97-AF65-F5344CB8AC3E}">
        <p14:creationId xmlns:p14="http://schemas.microsoft.com/office/powerpoint/2010/main" val="9236516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Sermon Design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172369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20big%20pool%2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19" name="Text Box 3"/>
          <p:cNvSpPr txBox="1">
            <a:spLocks noChangeArrowheads="1"/>
          </p:cNvSpPr>
          <p:nvPr/>
        </p:nvSpPr>
        <p:spPr bwMode="auto">
          <a:xfrm>
            <a:off x="6699250" y="4205288"/>
            <a:ext cx="768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en-US" sz="1800" b="1">
                <a:solidFill>
                  <a:srgbClr val="000000"/>
                </a:solidFill>
                <a:latin typeface="Arial" panose="020B0604020202020204" pitchFamily="34" charset="0"/>
              </a:rPr>
              <a:t>TEXT</a:t>
            </a:r>
          </a:p>
        </p:txBody>
      </p:sp>
      <p:sp>
        <p:nvSpPr>
          <p:cNvPr id="162820" name="Text Box 4"/>
          <p:cNvSpPr txBox="1">
            <a:spLocks noChangeArrowheads="1"/>
          </p:cNvSpPr>
          <p:nvPr/>
        </p:nvSpPr>
        <p:spPr bwMode="auto">
          <a:xfrm>
            <a:off x="3581400" y="3367088"/>
            <a:ext cx="1187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en-US" sz="1800" b="1">
                <a:solidFill>
                  <a:srgbClr val="000000"/>
                </a:solidFill>
                <a:latin typeface="Arial" panose="020B0604020202020204" pitchFamily="34" charset="0"/>
              </a:rPr>
              <a:t>SERMON</a:t>
            </a:r>
          </a:p>
        </p:txBody>
      </p:sp>
    </p:spTree>
    <p:extLst>
      <p:ext uri="{BB962C8B-B14F-4D97-AF65-F5344CB8AC3E}">
        <p14:creationId xmlns:p14="http://schemas.microsoft.com/office/powerpoint/2010/main" val="471436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2819"/>
                                        </p:tgtEl>
                                        <p:attrNameLst>
                                          <p:attrName>style.visibility</p:attrName>
                                        </p:attrNameLst>
                                      </p:cBhvr>
                                      <p:to>
                                        <p:strVal val="visible"/>
                                      </p:to>
                                    </p:set>
                                    <p:animEffect transition="in" filter="dissolve">
                                      <p:cBhvr>
                                        <p:cTn id="7" dur="500"/>
                                        <p:tgtEl>
                                          <p:spTgt spid="1628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2820"/>
                                        </p:tgtEl>
                                        <p:attrNameLst>
                                          <p:attrName>style.visibility</p:attrName>
                                        </p:attrNameLst>
                                      </p:cBhvr>
                                      <p:to>
                                        <p:strVal val="visible"/>
                                      </p:to>
                                    </p:set>
                                    <p:animEffect transition="in" filter="dissolve">
                                      <p:cBhvr>
                                        <p:cTn id="12" dur="500"/>
                                        <p:tgtEl>
                                          <p:spTgt spid="162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p:bldP spid="16282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20big%20pool%2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3581400" y="3367088"/>
            <a:ext cx="1187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en-US" sz="1800" b="1">
                <a:solidFill>
                  <a:srgbClr val="000000"/>
                </a:solidFill>
                <a:latin typeface="Arial" panose="020B0604020202020204" pitchFamily="34" charset="0"/>
              </a:rPr>
              <a:t>SERMON</a:t>
            </a:r>
          </a:p>
        </p:txBody>
      </p:sp>
      <p:sp>
        <p:nvSpPr>
          <p:cNvPr id="5124" name="Text Box 4"/>
          <p:cNvSpPr txBox="1">
            <a:spLocks noChangeArrowheads="1"/>
          </p:cNvSpPr>
          <p:nvPr/>
        </p:nvSpPr>
        <p:spPr bwMode="auto">
          <a:xfrm>
            <a:off x="5334000" y="2147888"/>
            <a:ext cx="768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en-US" sz="1800" b="1">
                <a:solidFill>
                  <a:srgbClr val="000000"/>
                </a:solidFill>
                <a:latin typeface="Arial" panose="020B0604020202020204" pitchFamily="34" charset="0"/>
              </a:rPr>
              <a:t>TEXT</a:t>
            </a:r>
            <a:endParaRPr lang="en-US" altLang="en-US" sz="1800">
              <a:solidFill>
                <a:srgbClr val="000000"/>
              </a:solidFill>
              <a:latin typeface="Arial" panose="020B0604020202020204" pitchFamily="34" charset="0"/>
            </a:endParaRPr>
          </a:p>
        </p:txBody>
      </p:sp>
    </p:spTree>
    <p:extLst>
      <p:ext uri="{BB962C8B-B14F-4D97-AF65-F5344CB8AC3E}">
        <p14:creationId xmlns:p14="http://schemas.microsoft.com/office/powerpoint/2010/main" val="32998221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e%20big%20pool%2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7" name="Text Box 3"/>
          <p:cNvSpPr txBox="1">
            <a:spLocks noChangeArrowheads="1"/>
          </p:cNvSpPr>
          <p:nvPr/>
        </p:nvSpPr>
        <p:spPr bwMode="auto">
          <a:xfrm>
            <a:off x="2971800" y="4281488"/>
            <a:ext cx="3155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en-US" sz="1800" b="1">
                <a:solidFill>
                  <a:srgbClr val="000000"/>
                </a:solidFill>
                <a:latin typeface="Arial" panose="020B0604020202020204" pitchFamily="34" charset="0"/>
              </a:rPr>
              <a:t>THE TEXT </a:t>
            </a:r>
            <a:r>
              <a:rPr lang="en-US" altLang="en-US" sz="1800" b="1" u="sng">
                <a:solidFill>
                  <a:srgbClr val="000000"/>
                </a:solidFill>
                <a:latin typeface="Arial" panose="020B0604020202020204" pitchFamily="34" charset="0"/>
              </a:rPr>
              <a:t>IS</a:t>
            </a:r>
            <a:r>
              <a:rPr lang="en-US" altLang="en-US" sz="1800" b="1">
                <a:solidFill>
                  <a:srgbClr val="000000"/>
                </a:solidFill>
                <a:latin typeface="Arial" panose="020B0604020202020204" pitchFamily="34" charset="0"/>
              </a:rPr>
              <a:t> THE SERMON</a:t>
            </a:r>
          </a:p>
        </p:txBody>
      </p:sp>
      <p:sp>
        <p:nvSpPr>
          <p:cNvPr id="164868" name="Text Box 4"/>
          <p:cNvSpPr txBox="1">
            <a:spLocks noChangeArrowheads="1"/>
          </p:cNvSpPr>
          <p:nvPr/>
        </p:nvSpPr>
        <p:spPr bwMode="auto">
          <a:xfrm>
            <a:off x="1905000" y="2986088"/>
            <a:ext cx="3727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en-US" sz="1800" b="1">
                <a:solidFill>
                  <a:srgbClr val="000000"/>
                </a:solidFill>
                <a:latin typeface="Arial" panose="020B0604020202020204" pitchFamily="34" charset="0"/>
              </a:rPr>
              <a:t>THE POOL ITSELF IS THE TEXT!</a:t>
            </a:r>
            <a:endParaRPr lang="en-US" altLang="en-US" sz="1800">
              <a:solidFill>
                <a:srgbClr val="000000"/>
              </a:solidFill>
              <a:latin typeface="Arial" panose="020B0604020202020204" pitchFamily="34" charset="0"/>
            </a:endParaRPr>
          </a:p>
        </p:txBody>
      </p:sp>
      <p:sp>
        <p:nvSpPr>
          <p:cNvPr id="164869" name="Text Box 5"/>
          <p:cNvSpPr txBox="1">
            <a:spLocks noChangeArrowheads="1"/>
          </p:cNvSpPr>
          <p:nvPr/>
        </p:nvSpPr>
        <p:spPr bwMode="auto">
          <a:xfrm>
            <a:off x="1600200" y="3595688"/>
            <a:ext cx="7169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en-US" sz="1800" b="1">
                <a:solidFill>
                  <a:srgbClr val="000000"/>
                </a:solidFill>
                <a:latin typeface="Arial" panose="020B0604020202020204" pitchFamily="34" charset="0"/>
              </a:rPr>
              <a:t>THEY JUMP INTO IT AND TAKE THEIR LISTENERS FOR A SWIM</a:t>
            </a:r>
          </a:p>
        </p:txBody>
      </p:sp>
    </p:spTree>
    <p:extLst>
      <p:ext uri="{BB962C8B-B14F-4D97-AF65-F5344CB8AC3E}">
        <p14:creationId xmlns:p14="http://schemas.microsoft.com/office/powerpoint/2010/main" val="1595712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4868"/>
                                        </p:tgtEl>
                                        <p:attrNameLst>
                                          <p:attrName>style.visibility</p:attrName>
                                        </p:attrNameLst>
                                      </p:cBhvr>
                                      <p:to>
                                        <p:strVal val="visible"/>
                                      </p:to>
                                    </p:set>
                                    <p:animEffect transition="in" filter="dissolve">
                                      <p:cBhvr>
                                        <p:cTn id="7" dur="500"/>
                                        <p:tgtEl>
                                          <p:spTgt spid="1648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4869"/>
                                        </p:tgtEl>
                                        <p:attrNameLst>
                                          <p:attrName>style.visibility</p:attrName>
                                        </p:attrNameLst>
                                      </p:cBhvr>
                                      <p:to>
                                        <p:strVal val="visible"/>
                                      </p:to>
                                    </p:set>
                                    <p:animEffect transition="in" filter="dissolve">
                                      <p:cBhvr>
                                        <p:cTn id="12" dur="500"/>
                                        <p:tgtEl>
                                          <p:spTgt spid="1648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4867"/>
                                        </p:tgtEl>
                                        <p:attrNameLst>
                                          <p:attrName>style.visibility</p:attrName>
                                        </p:attrNameLst>
                                      </p:cBhvr>
                                      <p:to>
                                        <p:strVal val="visible"/>
                                      </p:to>
                                    </p:set>
                                    <p:animEffect transition="in" filter="dissolve">
                                      <p:cBhvr>
                                        <p:cTn id="17" dur="500"/>
                                        <p:tgtEl>
                                          <p:spTgt spid="164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p:bldP spid="164868" grpId="0"/>
      <p:bldP spid="16486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normAutofit fontScale="90000"/>
          </a:bodyPr>
          <a:lstStyle/>
          <a:p>
            <a:pPr eaLnBrk="1" hangingPunct="1"/>
            <a:r>
              <a:rPr lang="en-US" altLang="en-US" sz="4000"/>
              <a:t>Three Questions Every Expositor Should Ask of the Sermon</a:t>
            </a:r>
          </a:p>
        </p:txBody>
      </p:sp>
      <p:sp>
        <p:nvSpPr>
          <p:cNvPr id="7171" name="Rectangle 5"/>
          <p:cNvSpPr>
            <a:spLocks noGrp="1" noChangeArrowheads="1"/>
          </p:cNvSpPr>
          <p:nvPr>
            <p:ph type="body" idx="1"/>
          </p:nvPr>
        </p:nvSpPr>
        <p:spPr/>
        <p:txBody>
          <a:bodyPr>
            <a:normAutofit/>
          </a:bodyPr>
          <a:lstStyle/>
          <a:p>
            <a:pPr eaLnBrk="1" hangingPunct="1"/>
            <a:r>
              <a:rPr lang="en-US" altLang="en-US" sz="3200" dirty="0"/>
              <a:t>What will I say?</a:t>
            </a:r>
          </a:p>
          <a:p>
            <a:pPr eaLnBrk="1" hangingPunct="1"/>
            <a:r>
              <a:rPr lang="en-US" altLang="en-US" sz="3200" dirty="0"/>
              <a:t>Why will I say it?</a:t>
            </a:r>
          </a:p>
          <a:p>
            <a:pPr eaLnBrk="1" hangingPunct="1"/>
            <a:r>
              <a:rPr lang="en-US" altLang="en-US" sz="3200" dirty="0"/>
              <a:t>How will I say it?</a:t>
            </a:r>
          </a:p>
        </p:txBody>
      </p:sp>
    </p:spTree>
    <p:extLst>
      <p:ext uri="{BB962C8B-B14F-4D97-AF65-F5344CB8AC3E}">
        <p14:creationId xmlns:p14="http://schemas.microsoft.com/office/powerpoint/2010/main" val="3994915670"/>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en-US" altLang="en-US" sz="4000"/>
              <a:t>Three Questions Every Expositor Should Ask of the Sermon</a:t>
            </a:r>
          </a:p>
        </p:txBody>
      </p:sp>
      <p:sp>
        <p:nvSpPr>
          <p:cNvPr id="159747" name="Rectangle 3"/>
          <p:cNvSpPr>
            <a:spLocks noGrp="1" noChangeArrowheads="1"/>
          </p:cNvSpPr>
          <p:nvPr>
            <p:ph type="body" idx="1"/>
          </p:nvPr>
        </p:nvSpPr>
        <p:spPr/>
        <p:txBody>
          <a:bodyPr>
            <a:normAutofit/>
          </a:bodyPr>
          <a:lstStyle/>
          <a:p>
            <a:pPr eaLnBrk="1" hangingPunct="1"/>
            <a:r>
              <a:rPr lang="en-US" altLang="en-US" sz="3200" dirty="0"/>
              <a:t>What will I say?		Unity</a:t>
            </a:r>
          </a:p>
          <a:p>
            <a:pPr eaLnBrk="1" hangingPunct="1"/>
            <a:r>
              <a:rPr lang="en-US" altLang="en-US" sz="3200" dirty="0"/>
              <a:t>Why will I say it?		Purpose</a:t>
            </a:r>
          </a:p>
          <a:p>
            <a:pPr eaLnBrk="1" hangingPunct="1"/>
            <a:r>
              <a:rPr lang="en-US" altLang="en-US" sz="3200" dirty="0"/>
              <a:t>How will I say it?		Structure/Form/Design</a:t>
            </a:r>
          </a:p>
        </p:txBody>
      </p:sp>
    </p:spTree>
    <p:extLst>
      <p:ext uri="{BB962C8B-B14F-4D97-AF65-F5344CB8AC3E}">
        <p14:creationId xmlns:p14="http://schemas.microsoft.com/office/powerpoint/2010/main" val="18486207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974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9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Design of the  Sermon</a:t>
            </a:r>
            <a:r>
              <a:rPr lang="en-US" dirty="0"/>
              <a:t>, H. Grady Davis</a:t>
            </a:r>
            <a:endParaRPr lang="en-US" i="1" dirty="0"/>
          </a:p>
        </p:txBody>
      </p:sp>
      <p:sp>
        <p:nvSpPr>
          <p:cNvPr id="3" name="Content Placeholder 2"/>
          <p:cNvSpPr>
            <a:spLocks noGrp="1"/>
          </p:cNvSpPr>
          <p:nvPr>
            <p:ph idx="1"/>
          </p:nvPr>
        </p:nvSpPr>
        <p:spPr/>
        <p:txBody>
          <a:bodyPr/>
          <a:lstStyle/>
          <a:p>
            <a:endParaRPr lang="en-US" dirty="0"/>
          </a:p>
        </p:txBody>
      </p:sp>
      <p:pic>
        <p:nvPicPr>
          <p:cNvPr id="1026" name="Picture 2" descr="https://images-na.ssl-images-amazon.com/images/I/31xow8SrHXL._SX322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2871" y="1792936"/>
            <a:ext cx="3086100" cy="475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983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Adventist Preaching</a:t>
            </a:r>
          </a:p>
        </p:txBody>
      </p:sp>
      <p:sp>
        <p:nvSpPr>
          <p:cNvPr id="3" name="Content Placeholder 2"/>
          <p:cNvSpPr>
            <a:spLocks noGrp="1"/>
          </p:cNvSpPr>
          <p:nvPr>
            <p:ph idx="1"/>
          </p:nvPr>
        </p:nvSpPr>
        <p:spPr>
          <a:xfrm>
            <a:off x="680321" y="2336873"/>
            <a:ext cx="9613861" cy="4304072"/>
          </a:xfrm>
        </p:spPr>
        <p:txBody>
          <a:bodyPr>
            <a:normAutofit/>
          </a:bodyPr>
          <a:lstStyle/>
          <a:p>
            <a:r>
              <a:rPr lang="en-US" sz="3600" dirty="0"/>
              <a:t>A Christ-centered and Sprit-empowered proclamation of an </a:t>
            </a:r>
            <a:r>
              <a:rPr lang="en-US" sz="3600" dirty="0">
                <a:solidFill>
                  <a:srgbClr val="FFFF00"/>
                </a:solidFill>
              </a:rPr>
              <a:t>idea</a:t>
            </a:r>
            <a:r>
              <a:rPr lang="en-US" sz="3600" dirty="0"/>
              <a:t> from God’s Word, based upon grammatical-historical-theological exegesis and homiletical synthesis, framed by the cosmic conflict worldview, and prayerfully applied to the whole heart for life transformation, first in the preacher, then in the listeners.</a:t>
            </a:r>
            <a:endParaRPr lang="en-US" dirty="0"/>
          </a:p>
        </p:txBody>
      </p:sp>
    </p:spTree>
    <p:extLst>
      <p:ext uri="{BB962C8B-B14F-4D97-AF65-F5344CB8AC3E}">
        <p14:creationId xmlns:p14="http://schemas.microsoft.com/office/powerpoint/2010/main" val="1983423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Design of the  Sermon</a:t>
            </a:r>
            <a:r>
              <a:rPr lang="en-US" dirty="0"/>
              <a:t>, H. Grady Davis</a:t>
            </a:r>
            <a:endParaRPr lang="en-US" i="1" dirty="0"/>
          </a:p>
        </p:txBody>
      </p:sp>
      <p:sp>
        <p:nvSpPr>
          <p:cNvPr id="3" name="Content Placeholder 2"/>
          <p:cNvSpPr>
            <a:spLocks noGrp="1"/>
          </p:cNvSpPr>
          <p:nvPr>
            <p:ph idx="1"/>
          </p:nvPr>
        </p:nvSpPr>
        <p:spPr/>
        <p:txBody>
          <a:bodyPr/>
          <a:lstStyle/>
          <a:p>
            <a:r>
              <a:rPr lang="en-US" dirty="0"/>
              <a:t>A sermon should be like a tree.</a:t>
            </a:r>
          </a:p>
          <a:p>
            <a:r>
              <a:rPr lang="en-US" dirty="0"/>
              <a:t>It should be a living organism:</a:t>
            </a:r>
            <a:br>
              <a:rPr lang="en-US" dirty="0"/>
            </a:br>
            <a:r>
              <a:rPr lang="en-US" dirty="0"/>
              <a:t>	With one sturdy thought like a single stem</a:t>
            </a:r>
            <a:br>
              <a:rPr lang="en-US" dirty="0"/>
            </a:br>
            <a:r>
              <a:rPr lang="en-US" dirty="0"/>
              <a:t>	With natural limbs reaching up into the light.</a:t>
            </a:r>
          </a:p>
          <a:p>
            <a:r>
              <a:rPr lang="en-US" dirty="0"/>
              <a:t>It should have deep roots:</a:t>
            </a:r>
            <a:br>
              <a:rPr lang="en-US" dirty="0"/>
            </a:br>
            <a:r>
              <a:rPr lang="en-US" dirty="0"/>
              <a:t>	As much unseen as above the surface</a:t>
            </a:r>
            <a:br>
              <a:rPr lang="en-US" dirty="0"/>
            </a:br>
            <a:r>
              <a:rPr lang="en-US" dirty="0"/>
              <a:t>	Roots spreading as widely as its branches spread</a:t>
            </a:r>
            <a:br>
              <a:rPr lang="en-US" dirty="0"/>
            </a:br>
            <a:r>
              <a:rPr lang="en-US" dirty="0"/>
              <a:t>	Roots deep underground</a:t>
            </a:r>
            <a:br>
              <a:rPr lang="en-US" dirty="0"/>
            </a:br>
            <a:r>
              <a:rPr lang="en-US" dirty="0"/>
              <a:t>		In the soil of life’s struggle</a:t>
            </a:r>
            <a:br>
              <a:rPr lang="en-US" dirty="0"/>
            </a:br>
            <a:r>
              <a:rPr lang="en-US" dirty="0"/>
              <a:t>		In the deeper soil of the eternal Word (15).</a:t>
            </a:r>
          </a:p>
        </p:txBody>
      </p:sp>
      <p:pic>
        <p:nvPicPr>
          <p:cNvPr id="2054" name="Picture 6"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1722" y="2011680"/>
            <a:ext cx="3369798" cy="4250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9009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6290"/>
          <a:stretch/>
        </p:blipFill>
        <p:spPr bwMode="auto">
          <a:xfrm>
            <a:off x="3455859" y="411308"/>
            <a:ext cx="4935106" cy="537630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17584" y="1925619"/>
            <a:ext cx="1364476"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orbel" panose="020B0503020204020204"/>
                <a:ea typeface="+mn-ea"/>
                <a:cs typeface="+mn-cs"/>
              </a:rPr>
              <a:t>Organic</a:t>
            </a:r>
          </a:p>
        </p:txBody>
      </p:sp>
      <p:sp>
        <p:nvSpPr>
          <p:cNvPr id="8" name="TextBox 7"/>
          <p:cNvSpPr txBox="1"/>
          <p:nvPr/>
        </p:nvSpPr>
        <p:spPr>
          <a:xfrm>
            <a:off x="808617" y="2766510"/>
            <a:ext cx="1301959"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orbel" panose="020B0503020204020204"/>
                <a:ea typeface="+mn-ea"/>
                <a:cs typeface="+mn-cs"/>
              </a:rPr>
              <a:t>Natural</a:t>
            </a:r>
          </a:p>
        </p:txBody>
      </p:sp>
      <p:sp>
        <p:nvSpPr>
          <p:cNvPr id="2" name="TextBox 1"/>
          <p:cNvSpPr txBox="1"/>
          <p:nvPr/>
        </p:nvSpPr>
        <p:spPr>
          <a:xfrm>
            <a:off x="1004182" y="3607401"/>
            <a:ext cx="894797"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orbel" panose="020B0503020204020204"/>
                <a:ea typeface="+mn-ea"/>
                <a:cs typeface="+mn-cs"/>
              </a:rPr>
              <a:t>Flow</a:t>
            </a:r>
          </a:p>
        </p:txBody>
      </p:sp>
      <p:sp>
        <p:nvSpPr>
          <p:cNvPr id="11" name="TextBox 10"/>
          <p:cNvSpPr txBox="1"/>
          <p:nvPr/>
        </p:nvSpPr>
        <p:spPr>
          <a:xfrm>
            <a:off x="9483696" y="2045746"/>
            <a:ext cx="1580882"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orbel" panose="020B0503020204020204"/>
                <a:ea typeface="+mn-ea"/>
                <a:cs typeface="+mn-cs"/>
              </a:rPr>
              <a:t>Structure</a:t>
            </a:r>
          </a:p>
        </p:txBody>
      </p:sp>
      <p:sp>
        <p:nvSpPr>
          <p:cNvPr id="14" name="TextBox 13"/>
          <p:cNvSpPr txBox="1"/>
          <p:nvPr/>
        </p:nvSpPr>
        <p:spPr>
          <a:xfrm>
            <a:off x="9494757" y="2886637"/>
            <a:ext cx="974947"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orbel" panose="020B0503020204020204"/>
                <a:ea typeface="+mn-ea"/>
                <a:cs typeface="+mn-cs"/>
              </a:rPr>
              <a:t>Form</a:t>
            </a:r>
          </a:p>
        </p:txBody>
      </p:sp>
      <p:sp>
        <p:nvSpPr>
          <p:cNvPr id="15" name="TextBox 14"/>
          <p:cNvSpPr txBox="1"/>
          <p:nvPr/>
        </p:nvSpPr>
        <p:spPr>
          <a:xfrm>
            <a:off x="9511448" y="3727528"/>
            <a:ext cx="1212191"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orbel" panose="020B0503020204020204"/>
                <a:ea typeface="+mn-ea"/>
                <a:cs typeface="+mn-cs"/>
              </a:rPr>
              <a:t>Design</a:t>
            </a:r>
          </a:p>
        </p:txBody>
      </p:sp>
    </p:spTree>
    <p:extLst>
      <p:ext uri="{BB962C8B-B14F-4D97-AF65-F5344CB8AC3E}">
        <p14:creationId xmlns:p14="http://schemas.microsoft.com/office/powerpoint/2010/main" val="194989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5859" y="411308"/>
            <a:ext cx="4935106" cy="622480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0" y="4432151"/>
            <a:ext cx="12192000" cy="0"/>
          </a:xfrm>
          <a:prstGeom prst="line">
            <a:avLst/>
          </a:prstGeom>
          <a:ln w="57150"/>
        </p:spPr>
        <p:style>
          <a:lnRef idx="3">
            <a:schemeClr val="accent3"/>
          </a:lnRef>
          <a:fillRef idx="0">
            <a:schemeClr val="accent3"/>
          </a:fillRef>
          <a:effectRef idx="2">
            <a:schemeClr val="accent3"/>
          </a:effectRef>
          <a:fontRef idx="minor">
            <a:schemeClr val="tx1"/>
          </a:fontRef>
        </p:style>
      </p:cxnSp>
      <p:sp>
        <p:nvSpPr>
          <p:cNvPr id="9" name="TextBox 8"/>
          <p:cNvSpPr txBox="1"/>
          <p:nvPr/>
        </p:nvSpPr>
        <p:spPr>
          <a:xfrm>
            <a:off x="602428" y="1925619"/>
            <a:ext cx="1168910"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orbel" panose="020B0503020204020204"/>
                <a:ea typeface="+mn-ea"/>
                <a:cs typeface="+mn-cs"/>
              </a:rPr>
              <a:t>Visible</a:t>
            </a:r>
          </a:p>
        </p:txBody>
      </p:sp>
      <p:sp>
        <p:nvSpPr>
          <p:cNvPr id="10" name="TextBox 9"/>
          <p:cNvSpPr txBox="1"/>
          <p:nvPr/>
        </p:nvSpPr>
        <p:spPr>
          <a:xfrm>
            <a:off x="602428" y="5443369"/>
            <a:ext cx="1393330"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orbel" panose="020B0503020204020204"/>
                <a:ea typeface="+mn-ea"/>
                <a:cs typeface="+mn-cs"/>
              </a:rPr>
              <a:t>Invisible</a:t>
            </a:r>
          </a:p>
        </p:txBody>
      </p:sp>
      <p:sp>
        <p:nvSpPr>
          <p:cNvPr id="12" name="TextBox 11"/>
          <p:cNvSpPr txBox="1"/>
          <p:nvPr/>
        </p:nvSpPr>
        <p:spPr>
          <a:xfrm>
            <a:off x="9511534" y="1916649"/>
            <a:ext cx="1359668"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orbel" panose="020B0503020204020204"/>
                <a:ea typeface="+mn-ea"/>
                <a:cs typeface="+mn-cs"/>
              </a:rPr>
              <a:t>Sermon</a:t>
            </a:r>
          </a:p>
        </p:txBody>
      </p:sp>
      <p:sp>
        <p:nvSpPr>
          <p:cNvPr id="13" name="TextBox 12"/>
          <p:cNvSpPr txBox="1"/>
          <p:nvPr/>
        </p:nvSpPr>
        <p:spPr>
          <a:xfrm>
            <a:off x="9494703" y="5450222"/>
            <a:ext cx="1058303"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orbel" panose="020B0503020204020204"/>
                <a:ea typeface="+mn-ea"/>
                <a:cs typeface="+mn-cs"/>
              </a:rPr>
              <a:t>Study</a:t>
            </a:r>
          </a:p>
        </p:txBody>
      </p:sp>
    </p:spTree>
    <p:extLst>
      <p:ext uri="{BB962C8B-B14F-4D97-AF65-F5344CB8AC3E}">
        <p14:creationId xmlns:p14="http://schemas.microsoft.com/office/powerpoint/2010/main" val="193882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9252" y="398034"/>
            <a:ext cx="4098542" cy="6119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111904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result for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810" y="762861"/>
            <a:ext cx="6805708" cy="532357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3594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exotic tre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3788" y="500451"/>
            <a:ext cx="4704602" cy="627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390084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412" y="1415564"/>
            <a:ext cx="4275642" cy="42756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441900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586" y="719866"/>
            <a:ext cx="8572500" cy="5886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37999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C1F07745-D943-46DF-AB69-FA455CE42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5"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B72A2E17-3305-4404-A0DA-5CC3BDAFE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0FC7030-B4D8-D410-FA5E-403F94A7B499}"/>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634277" y="901787"/>
            <a:ext cx="10914256" cy="5020558"/>
          </a:xfrm>
          <a:prstGeom prst="rect">
            <a:avLst/>
          </a:prstGeom>
          <a:ln>
            <a:noFill/>
          </a:ln>
          <a:effectLst/>
        </p:spPr>
      </p:pic>
    </p:spTree>
    <p:extLst>
      <p:ext uri="{BB962C8B-B14F-4D97-AF65-F5344CB8AC3E}">
        <p14:creationId xmlns:p14="http://schemas.microsoft.com/office/powerpoint/2010/main" val="27773253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normAutofit/>
          </a:bodyPr>
          <a:lstStyle/>
          <a:p>
            <a:pPr eaLnBrk="1" hangingPunct="1"/>
            <a:r>
              <a:rPr lang="en-US" altLang="en-US" sz="4000" dirty="0"/>
              <a:t>Deductive Form</a:t>
            </a:r>
          </a:p>
        </p:txBody>
      </p:sp>
      <p:sp>
        <p:nvSpPr>
          <p:cNvPr id="7171" name="Rectangle 5"/>
          <p:cNvSpPr>
            <a:spLocks noGrp="1" noChangeArrowheads="1"/>
          </p:cNvSpPr>
          <p:nvPr>
            <p:ph type="body" idx="1"/>
          </p:nvPr>
        </p:nvSpPr>
        <p:spPr/>
        <p:txBody>
          <a:bodyPr>
            <a:normAutofit/>
          </a:bodyPr>
          <a:lstStyle/>
          <a:p>
            <a:pPr eaLnBrk="1" hangingPunct="1"/>
            <a:r>
              <a:rPr lang="en-US" altLang="en-US" sz="3200" dirty="0"/>
              <a:t>Statement of central homiletical idea.</a:t>
            </a:r>
          </a:p>
          <a:p>
            <a:pPr eaLnBrk="1" hangingPunct="1"/>
            <a:r>
              <a:rPr lang="en-US" altLang="en-US" sz="3200" dirty="0"/>
              <a:t> I.  Division one of main idea.</a:t>
            </a:r>
          </a:p>
          <a:p>
            <a:pPr eaLnBrk="1" hangingPunct="1"/>
            <a:r>
              <a:rPr lang="en-US" altLang="en-US" sz="3200" dirty="0"/>
              <a:t>II.  Division two of main idea..</a:t>
            </a:r>
          </a:p>
          <a:p>
            <a:pPr eaLnBrk="1" hangingPunct="1"/>
            <a:r>
              <a:rPr lang="en-US" altLang="en-US" sz="3200" dirty="0"/>
              <a:t>III. Division three of main idea.</a:t>
            </a:r>
          </a:p>
        </p:txBody>
      </p:sp>
    </p:spTree>
    <p:extLst>
      <p:ext uri="{BB962C8B-B14F-4D97-AF65-F5344CB8AC3E}">
        <p14:creationId xmlns:p14="http://schemas.microsoft.com/office/powerpoint/2010/main" val="145348924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Adventist Preaching</a:t>
            </a:r>
          </a:p>
        </p:txBody>
      </p:sp>
      <p:sp>
        <p:nvSpPr>
          <p:cNvPr id="3" name="Content Placeholder 2"/>
          <p:cNvSpPr>
            <a:spLocks noGrp="1"/>
          </p:cNvSpPr>
          <p:nvPr>
            <p:ph idx="1"/>
          </p:nvPr>
        </p:nvSpPr>
        <p:spPr>
          <a:xfrm>
            <a:off x="680321" y="2336873"/>
            <a:ext cx="9613861" cy="4304072"/>
          </a:xfrm>
        </p:spPr>
        <p:txBody>
          <a:bodyPr>
            <a:normAutofit/>
          </a:bodyPr>
          <a:lstStyle/>
          <a:p>
            <a:r>
              <a:rPr lang="en-US" sz="3600" dirty="0"/>
              <a:t>A Christ-centered and Sprit-empowered proclamation of an idea from </a:t>
            </a:r>
            <a:r>
              <a:rPr lang="en-US" sz="3600" dirty="0">
                <a:solidFill>
                  <a:srgbClr val="FFFF00"/>
                </a:solidFill>
              </a:rPr>
              <a:t>God’s Word</a:t>
            </a:r>
            <a:r>
              <a:rPr lang="en-US" sz="3600" dirty="0"/>
              <a:t>, based upon grammatical-historical-theological exegesis and homiletical synthesis, framed by the cosmic conflict worldview, and prayerfully applied to the whole heart for life transformation, first in the preacher, then in the listeners.</a:t>
            </a:r>
            <a:endParaRPr lang="en-US" dirty="0"/>
          </a:p>
        </p:txBody>
      </p:sp>
    </p:spTree>
    <p:extLst>
      <p:ext uri="{BB962C8B-B14F-4D97-AF65-F5344CB8AC3E}">
        <p14:creationId xmlns:p14="http://schemas.microsoft.com/office/powerpoint/2010/main" val="30598339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normAutofit fontScale="90000"/>
          </a:bodyPr>
          <a:lstStyle/>
          <a:p>
            <a:pPr eaLnBrk="1" hangingPunct="1"/>
            <a:r>
              <a:rPr lang="en-US" altLang="en-US" sz="4000" dirty="0"/>
              <a:t>Deductive Form: Possible Outlines/Designs</a:t>
            </a:r>
          </a:p>
        </p:txBody>
      </p:sp>
      <p:sp>
        <p:nvSpPr>
          <p:cNvPr id="7171" name="Rectangle 5"/>
          <p:cNvSpPr>
            <a:spLocks noGrp="1" noChangeArrowheads="1"/>
          </p:cNvSpPr>
          <p:nvPr>
            <p:ph type="body" idx="1"/>
          </p:nvPr>
        </p:nvSpPr>
        <p:spPr/>
        <p:txBody>
          <a:bodyPr>
            <a:normAutofit/>
          </a:bodyPr>
          <a:lstStyle/>
          <a:p>
            <a:pPr eaLnBrk="1" hangingPunct="1"/>
            <a:r>
              <a:rPr lang="en-US" altLang="en-US" sz="3200" dirty="0"/>
              <a:t>Rhetorical Structure Design</a:t>
            </a:r>
          </a:p>
          <a:p>
            <a:pPr eaLnBrk="1" hangingPunct="1"/>
            <a:r>
              <a:rPr lang="en-US" altLang="en-US" sz="3200" dirty="0"/>
              <a:t>Key Word Design</a:t>
            </a:r>
          </a:p>
          <a:p>
            <a:pPr eaLnBrk="1" hangingPunct="1"/>
            <a:r>
              <a:rPr lang="en-US" altLang="en-US" sz="3200" dirty="0"/>
              <a:t>Verse Slicing Design</a:t>
            </a:r>
          </a:p>
          <a:p>
            <a:pPr eaLnBrk="1" hangingPunct="1"/>
            <a:r>
              <a:rPr lang="en-US" altLang="en-US" sz="3200" dirty="0"/>
              <a:t>Interrogative Design</a:t>
            </a:r>
          </a:p>
          <a:p>
            <a:pPr eaLnBrk="1" hangingPunct="1"/>
            <a:r>
              <a:rPr lang="en-US" altLang="en-US" sz="3200" dirty="0"/>
              <a:t>Verse by Verse Design</a:t>
            </a:r>
          </a:p>
        </p:txBody>
      </p:sp>
    </p:spTree>
    <p:extLst>
      <p:ext uri="{BB962C8B-B14F-4D97-AF65-F5344CB8AC3E}">
        <p14:creationId xmlns:p14="http://schemas.microsoft.com/office/powerpoint/2010/main" val="3120724661"/>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normAutofit fontScale="90000"/>
          </a:bodyPr>
          <a:lstStyle/>
          <a:p>
            <a:r>
              <a:rPr lang="en-US" altLang="en-US" sz="4000" dirty="0"/>
              <a:t>Deductive Form:</a:t>
            </a:r>
            <a:br>
              <a:rPr lang="en-US" altLang="en-US" sz="4000" dirty="0"/>
            </a:br>
            <a:r>
              <a:rPr lang="en-US" altLang="en-US" sz="4000" dirty="0"/>
              <a:t>Rhetorical Structure Design</a:t>
            </a:r>
            <a:br>
              <a:rPr lang="en-US" altLang="en-US" sz="4000" dirty="0"/>
            </a:br>
            <a:endParaRPr lang="en-US" altLang="en-US" sz="4000" dirty="0"/>
          </a:p>
        </p:txBody>
      </p:sp>
      <p:sp>
        <p:nvSpPr>
          <p:cNvPr id="7171" name="Rectangle 5"/>
          <p:cNvSpPr>
            <a:spLocks noGrp="1" noChangeArrowheads="1"/>
          </p:cNvSpPr>
          <p:nvPr>
            <p:ph type="body" idx="1"/>
          </p:nvPr>
        </p:nvSpPr>
        <p:spPr/>
        <p:txBody>
          <a:bodyPr>
            <a:normAutofit/>
          </a:bodyPr>
          <a:lstStyle/>
          <a:p>
            <a:pPr marL="457200" marR="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sz="2800" dirty="0">
                <a:solidFill>
                  <a:srgbClr val="FFFF00"/>
                </a:solidFill>
                <a:effectLst/>
                <a:latin typeface="Calibri" panose="020F0502020204030204" pitchFamily="34" charset="0"/>
                <a:ea typeface="Times New Roman" panose="02020603050405020304" pitchFamily="18" charset="0"/>
              </a:rPr>
              <a:t>Rhetorical Structure Design</a:t>
            </a:r>
            <a:r>
              <a:rPr lang="en-US" sz="2800" dirty="0">
                <a:effectLst/>
                <a:latin typeface="Calibri" panose="020F0502020204030204" pitchFamily="34" charset="0"/>
                <a:ea typeface="Times New Roman" panose="02020603050405020304" pitchFamily="18" charset="0"/>
              </a:rPr>
              <a:t>: The expositor unfolds the divisions of a textual unit according to its central idea. Each division is stated in a sentence based on specific verses or parts of verses, and is divided into subpoints, according to the subdivisions in the text. This design contains a formal introduction, a body with the divisions, and a climatic conclusion. It seeks to follow the text as closely as possible: the outline of the text is the outline of the sermon. </a:t>
            </a:r>
            <a:endParaRPr lang="en-US" altLang="en-US" sz="2800" dirty="0"/>
          </a:p>
        </p:txBody>
      </p:sp>
    </p:spTree>
    <p:extLst>
      <p:ext uri="{BB962C8B-B14F-4D97-AF65-F5344CB8AC3E}">
        <p14:creationId xmlns:p14="http://schemas.microsoft.com/office/powerpoint/2010/main" val="4028291631"/>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normAutofit fontScale="90000"/>
          </a:bodyPr>
          <a:lstStyle/>
          <a:p>
            <a:r>
              <a:rPr lang="en-US" altLang="en-US" sz="4000" dirty="0"/>
              <a:t>Deductive Form:</a:t>
            </a:r>
            <a:br>
              <a:rPr lang="en-US" altLang="en-US" sz="4000" dirty="0"/>
            </a:br>
            <a:r>
              <a:rPr lang="en-US" altLang="en-US" sz="4000" dirty="0"/>
              <a:t>Rhetorical Structure Design</a:t>
            </a:r>
            <a:br>
              <a:rPr lang="en-US" altLang="en-US" sz="4000" dirty="0"/>
            </a:br>
            <a:endParaRPr lang="en-US" altLang="en-US" sz="4000" dirty="0"/>
          </a:p>
        </p:txBody>
      </p:sp>
      <p:sp>
        <p:nvSpPr>
          <p:cNvPr id="7171" name="Rectangle 5"/>
          <p:cNvSpPr>
            <a:spLocks noGrp="1" noChangeArrowheads="1"/>
          </p:cNvSpPr>
          <p:nvPr>
            <p:ph type="body" idx="1"/>
          </p:nvPr>
        </p:nvSpPr>
        <p:spPr/>
        <p:txBody>
          <a:bodyPr>
            <a:normAutofit/>
          </a:bodyPr>
          <a:lstStyle/>
          <a:p>
            <a:pPr marL="457200" marR="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sz="1800" dirty="0">
                <a:effectLst/>
                <a:latin typeface="Calibri" panose="020F0502020204030204" pitchFamily="34" charset="0"/>
                <a:ea typeface="Times New Roman" panose="02020603050405020304" pitchFamily="18" charset="0"/>
              </a:rPr>
              <a:t>Central homiletical idea: With the Lord as your Shepherd, you have everything you need (vs. 1).</a:t>
            </a:r>
            <a:endParaRPr lang="en-US" sz="1800" dirty="0">
              <a:effectLst/>
              <a:latin typeface="Times New Roman" panose="02020603050405020304" pitchFamily="18" charset="0"/>
              <a:ea typeface="Times New Roman" panose="02020603050405020304" pitchFamily="18" charset="0"/>
            </a:endParaRPr>
          </a:p>
          <a:p>
            <a:pPr marL="914400" marR="0" indent="-45720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sz="1800" dirty="0">
                <a:effectLst/>
                <a:latin typeface="Calibri" panose="020F0502020204030204" pitchFamily="34" charset="0"/>
                <a:ea typeface="Times New Roman" panose="02020603050405020304" pitchFamily="18" charset="0"/>
              </a:rPr>
              <a:t>I. 	With the Lord as your Shepherd, you have refreshment (vs. 2).</a:t>
            </a:r>
            <a:endParaRPr lang="en-US" sz="1800" dirty="0">
              <a:effectLst/>
              <a:latin typeface="Times New Roman" panose="02020603050405020304" pitchFamily="18" charset="0"/>
              <a:ea typeface="Times New Roman" panose="02020603050405020304" pitchFamily="18" charset="0"/>
            </a:endParaRPr>
          </a:p>
          <a:p>
            <a:pPr marL="914400" marR="0" indent="-45720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sz="1800" dirty="0">
                <a:effectLst/>
                <a:latin typeface="Calibri" panose="020F0502020204030204" pitchFamily="34" charset="0"/>
                <a:ea typeface="Times New Roman" panose="02020603050405020304" pitchFamily="18" charset="0"/>
              </a:rPr>
              <a:t>II. 	With the Lord as your Shepherd, you have restoration (vs. 3a).</a:t>
            </a:r>
            <a:endParaRPr lang="en-US" sz="1800" dirty="0">
              <a:effectLst/>
              <a:latin typeface="Times New Roman" panose="02020603050405020304" pitchFamily="18" charset="0"/>
              <a:ea typeface="Times New Roman" panose="02020603050405020304" pitchFamily="18" charset="0"/>
            </a:endParaRPr>
          </a:p>
          <a:p>
            <a:pPr marL="914400" marR="0" indent="-45720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sz="1800" dirty="0">
                <a:effectLst/>
                <a:latin typeface="Calibri" panose="020F0502020204030204" pitchFamily="34" charset="0"/>
                <a:ea typeface="Times New Roman" panose="02020603050405020304" pitchFamily="18" charset="0"/>
              </a:rPr>
              <a:t>III.   	With the Lord as your Shepherd, you have righteousness (vs. 3b).</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914400" marR="0" indent="-45720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sz="1800" dirty="0">
                <a:effectLst/>
                <a:latin typeface="Calibri" panose="020F0502020204030204" pitchFamily="34" charset="0"/>
                <a:ea typeface="Times New Roman" panose="02020603050405020304" pitchFamily="18" charset="0"/>
              </a:rPr>
              <a:t>I.    	With the Lord as your Shepherd, you have courage (vs. 4a).</a:t>
            </a:r>
            <a:endParaRPr lang="en-US" sz="1800" dirty="0">
              <a:effectLst/>
              <a:latin typeface="Times New Roman" panose="02020603050405020304" pitchFamily="18" charset="0"/>
              <a:ea typeface="Times New Roman" panose="02020603050405020304" pitchFamily="18" charset="0"/>
            </a:endParaRPr>
          </a:p>
          <a:p>
            <a:pPr marL="914400" marR="0" indent="-45720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sz="1800" dirty="0">
                <a:effectLst/>
                <a:latin typeface="Calibri" panose="020F0502020204030204" pitchFamily="34" charset="0"/>
                <a:ea typeface="Times New Roman" panose="02020603050405020304" pitchFamily="18" charset="0"/>
              </a:rPr>
              <a:t>II.    	With the Lord as your Shepherd, you have companionship (vs. 4b).</a:t>
            </a:r>
            <a:endParaRPr lang="en-US" sz="1800" dirty="0">
              <a:effectLst/>
              <a:latin typeface="Times New Roman" panose="02020603050405020304" pitchFamily="18" charset="0"/>
              <a:ea typeface="Times New Roman" panose="02020603050405020304" pitchFamily="18" charset="0"/>
            </a:endParaRPr>
          </a:p>
          <a:p>
            <a:pPr marL="914400" marR="0" indent="-45720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sz="1800" dirty="0">
                <a:effectLst/>
                <a:latin typeface="Calibri" panose="020F0502020204030204" pitchFamily="34" charset="0"/>
                <a:ea typeface="Times New Roman" panose="02020603050405020304" pitchFamily="18" charset="0"/>
              </a:rPr>
              <a:t>III.   	With the Lord as your Shepherd, you have comfort (4c).</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914400" marR="0" indent="-45720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sz="1800" dirty="0">
                <a:effectLst/>
                <a:latin typeface="Calibri" panose="020F0502020204030204" pitchFamily="34" charset="0"/>
                <a:ea typeface="Times New Roman" panose="02020603050405020304" pitchFamily="18" charset="0"/>
              </a:rPr>
              <a:t>I.    	With the Lord as your Shepherd, you have help (vs. 5a).</a:t>
            </a:r>
            <a:endParaRPr lang="en-US" sz="1800" dirty="0">
              <a:effectLst/>
              <a:latin typeface="Times New Roman" panose="02020603050405020304" pitchFamily="18" charset="0"/>
              <a:ea typeface="Times New Roman" panose="02020603050405020304" pitchFamily="18" charset="0"/>
            </a:endParaRPr>
          </a:p>
          <a:p>
            <a:pPr marL="914400" marR="0" indent="-45720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sz="1800" dirty="0">
                <a:effectLst/>
                <a:latin typeface="Calibri" panose="020F0502020204030204" pitchFamily="34" charset="0"/>
                <a:ea typeface="Times New Roman" panose="02020603050405020304" pitchFamily="18" charset="0"/>
              </a:rPr>
              <a:t>II.   	With the Lord as your Shepherd, you have healing (vs.5b).</a:t>
            </a:r>
            <a:endParaRPr lang="en-US" sz="1800" dirty="0">
              <a:effectLst/>
              <a:latin typeface="Times New Roman" panose="02020603050405020304" pitchFamily="18" charset="0"/>
              <a:ea typeface="Times New Roman" panose="02020603050405020304" pitchFamily="18" charset="0"/>
            </a:endParaRPr>
          </a:p>
          <a:p>
            <a:pPr marL="914400" marR="0" indent="-45720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sz="1800" dirty="0">
                <a:effectLst/>
                <a:latin typeface="Calibri" panose="020F0502020204030204" pitchFamily="34" charset="0"/>
                <a:ea typeface="Times New Roman" panose="02020603050405020304" pitchFamily="18" charset="0"/>
              </a:rPr>
              <a:t>III. 	With the Lord as your Shepherd, you have happiness (vs. 5c).</a:t>
            </a:r>
            <a:endParaRPr lang="en-US" sz="1800" dirty="0">
              <a:effectLst/>
              <a:latin typeface="Times New Roman" panose="02020603050405020304" pitchFamily="18" charset="0"/>
              <a:ea typeface="Times New Roman" panose="02020603050405020304" pitchFamily="18" charset="0"/>
            </a:endParaRPr>
          </a:p>
          <a:p>
            <a:pPr marL="914400" marR="0" indent="-45720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sz="1800" dirty="0">
                <a:effectLst/>
                <a:latin typeface="Calibri" panose="020F0502020204030204" pitchFamily="34" charset="0"/>
                <a:ea typeface="Times New Roman" panose="02020603050405020304" pitchFamily="18" charset="0"/>
              </a:rPr>
              <a:t>IV. 	With the Lord as your Shepherd, you have hope (vs. 6a).</a:t>
            </a:r>
            <a:endParaRPr lang="en-US" sz="1800" dirty="0">
              <a:effectLst/>
              <a:latin typeface="Times New Roman" panose="02020603050405020304" pitchFamily="18" charset="0"/>
              <a:ea typeface="Times New Roman" panose="02020603050405020304" pitchFamily="18" charset="0"/>
            </a:endParaRPr>
          </a:p>
          <a:p>
            <a:pPr marL="914400" marR="0" indent="-45720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sz="1800" dirty="0">
                <a:effectLst/>
                <a:latin typeface="Calibri" panose="020F0502020204030204" pitchFamily="34" charset="0"/>
                <a:ea typeface="Times New Roman" panose="02020603050405020304" pitchFamily="18" charset="0"/>
              </a:rPr>
              <a:t>V.  	With the Lord as your Shepherd, you have heaven (vs. 6b).</a:t>
            </a:r>
            <a:endParaRPr lang="en-US" sz="1800" dirty="0">
              <a:effectLst/>
              <a:latin typeface="Times New Roman" panose="02020603050405020304" pitchFamily="18" charset="0"/>
              <a:ea typeface="Times New Roman" panose="02020603050405020304" pitchFamily="18" charset="0"/>
            </a:endParaRPr>
          </a:p>
          <a:p>
            <a:pPr eaLnBrk="1" hangingPunct="1"/>
            <a:endParaRPr lang="en-US" altLang="en-US" sz="3200" dirty="0"/>
          </a:p>
        </p:txBody>
      </p:sp>
    </p:spTree>
    <p:extLst>
      <p:ext uri="{BB962C8B-B14F-4D97-AF65-F5344CB8AC3E}">
        <p14:creationId xmlns:p14="http://schemas.microsoft.com/office/powerpoint/2010/main" val="3859534715"/>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normAutofit fontScale="90000"/>
          </a:bodyPr>
          <a:lstStyle/>
          <a:p>
            <a:pPr eaLnBrk="1" hangingPunct="1"/>
            <a:r>
              <a:rPr lang="en-US" altLang="en-US" sz="4000" dirty="0"/>
              <a:t>Deductive Form:</a:t>
            </a:r>
            <a:br>
              <a:rPr lang="en-US" altLang="en-US" sz="4000" dirty="0"/>
            </a:br>
            <a:r>
              <a:rPr lang="en-US" altLang="en-US" sz="4000" dirty="0"/>
              <a:t>Rhetorical Structure Design</a:t>
            </a:r>
          </a:p>
        </p:txBody>
      </p:sp>
      <p:sp>
        <p:nvSpPr>
          <p:cNvPr id="7171" name="Rectangle 5"/>
          <p:cNvSpPr>
            <a:spLocks noGrp="1" noChangeArrowheads="1"/>
          </p:cNvSpPr>
          <p:nvPr>
            <p:ph type="body" idx="1"/>
          </p:nvPr>
        </p:nvSpPr>
        <p:spPr>
          <a:xfrm>
            <a:off x="81281" y="2336873"/>
            <a:ext cx="11927840" cy="3599316"/>
          </a:xfrm>
        </p:spPr>
        <p:txBody>
          <a:bodyPr>
            <a:normAutofit/>
          </a:bodyPr>
          <a:lstStyle/>
          <a:p>
            <a:pPr marL="0" marR="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dirty="0">
                <a:effectLst/>
                <a:latin typeface="Calibri" panose="020F0502020204030204" pitchFamily="34" charset="0"/>
                <a:ea typeface="Times New Roman" panose="02020603050405020304" pitchFamily="18" charset="0"/>
              </a:rPr>
              <a:t>Ephesians 3: 14-19:</a:t>
            </a:r>
            <a:endParaRPr lang="en-US"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dirty="0">
                <a:effectLst/>
                <a:latin typeface="Calibri" panose="020F0502020204030204" pitchFamily="34"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marL="0" marR="0" indent="45720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dirty="0">
                <a:effectLst/>
                <a:latin typeface="Calibri" panose="020F0502020204030204" pitchFamily="34" charset="0"/>
                <a:ea typeface="Times New Roman" panose="02020603050405020304" pitchFamily="18" charset="0"/>
              </a:rPr>
              <a:t>Central homiletical idea: “God wants to fill your cup to overflowing.”</a:t>
            </a:r>
            <a:endParaRPr lang="en-US" dirty="0">
              <a:effectLst/>
              <a:latin typeface="Times New Roman" panose="02020603050405020304" pitchFamily="18" charset="0"/>
              <a:ea typeface="Times New Roman" panose="02020603050405020304" pitchFamily="18" charset="0"/>
            </a:endParaRPr>
          </a:p>
          <a:p>
            <a:pPr marL="914400" marR="0" indent="-45720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dirty="0">
                <a:effectLst/>
                <a:latin typeface="Calibri" panose="020F0502020204030204" pitchFamily="34" charset="0"/>
                <a:ea typeface="Times New Roman" panose="02020603050405020304" pitchFamily="18" charset="0"/>
              </a:rPr>
              <a:t>I.   	God wants to fill your cup with the empowerment of His Spirit in your mind (vs. 16).</a:t>
            </a:r>
            <a:endParaRPr lang="en-US" dirty="0">
              <a:effectLst/>
              <a:latin typeface="Times New Roman" panose="02020603050405020304" pitchFamily="18" charset="0"/>
              <a:ea typeface="Times New Roman" panose="02020603050405020304" pitchFamily="18" charset="0"/>
            </a:endParaRPr>
          </a:p>
          <a:p>
            <a:pPr marL="914400" marR="0" indent="-45720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dirty="0">
                <a:effectLst/>
                <a:latin typeface="Calibri" panose="020F0502020204030204" pitchFamily="34" charset="0"/>
                <a:ea typeface="Times New Roman" panose="02020603050405020304" pitchFamily="18" charset="0"/>
              </a:rPr>
              <a:t>II.  	God wants to fill your cup with the presence of His Son in your heart (vs. 17).</a:t>
            </a:r>
            <a:endParaRPr lang="en-US" dirty="0">
              <a:effectLst/>
              <a:latin typeface="Times New Roman" panose="02020603050405020304" pitchFamily="18" charset="0"/>
              <a:ea typeface="Times New Roman" panose="02020603050405020304" pitchFamily="18" charset="0"/>
            </a:endParaRPr>
          </a:p>
          <a:p>
            <a:pPr marL="914400" marR="0" indent="-45720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dirty="0">
                <a:effectLst/>
                <a:latin typeface="Calibri" panose="020F0502020204030204" pitchFamily="34" charset="0"/>
                <a:ea typeface="Times New Roman" panose="02020603050405020304" pitchFamily="18" charset="0"/>
              </a:rPr>
              <a:t>III. 	God wants to fill your cup with the power of His love in your life (vs. 17b-19).</a:t>
            </a:r>
            <a:endParaRPr lang="en-US" dirty="0">
              <a:effectLst/>
              <a:latin typeface="Times New Roman" panose="02020603050405020304" pitchFamily="18" charset="0"/>
              <a:ea typeface="Times New Roman" panose="02020603050405020304" pitchFamily="18" charset="0"/>
            </a:endParaRPr>
          </a:p>
          <a:p>
            <a:pPr eaLnBrk="1" hangingPunct="1"/>
            <a:endParaRPr lang="en-US" altLang="en-US" sz="3200" dirty="0"/>
          </a:p>
        </p:txBody>
      </p:sp>
    </p:spTree>
    <p:extLst>
      <p:ext uri="{BB962C8B-B14F-4D97-AF65-F5344CB8AC3E}">
        <p14:creationId xmlns:p14="http://schemas.microsoft.com/office/powerpoint/2010/main" val="1411028246"/>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normAutofit/>
          </a:bodyPr>
          <a:lstStyle/>
          <a:p>
            <a:r>
              <a:rPr lang="en-US" altLang="en-US" sz="4000" dirty="0"/>
              <a:t>Deductive Form: Key Word Design</a:t>
            </a:r>
          </a:p>
        </p:txBody>
      </p:sp>
      <p:sp>
        <p:nvSpPr>
          <p:cNvPr id="7171" name="Rectangle 5"/>
          <p:cNvSpPr>
            <a:spLocks noGrp="1" noChangeArrowheads="1"/>
          </p:cNvSpPr>
          <p:nvPr>
            <p:ph type="body" idx="1"/>
          </p:nvPr>
        </p:nvSpPr>
        <p:spPr/>
        <p:txBody>
          <a:bodyPr>
            <a:normAutofit/>
          </a:bodyPr>
          <a:lstStyle/>
          <a:p>
            <a:pPr marL="457200" marR="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sz="2800" dirty="0">
                <a:solidFill>
                  <a:srgbClr val="FFFF00"/>
                </a:solidFill>
                <a:effectLst/>
                <a:latin typeface="Calibri" panose="020F0502020204030204" pitchFamily="34" charset="0"/>
                <a:ea typeface="Times New Roman" panose="02020603050405020304" pitchFamily="18" charset="0"/>
              </a:rPr>
              <a:t>Key Word Exposition: </a:t>
            </a:r>
            <a:r>
              <a:rPr lang="en-US" sz="2800" dirty="0">
                <a:effectLst/>
                <a:latin typeface="Calibri" panose="020F0502020204030204" pitchFamily="34" charset="0"/>
                <a:ea typeface="Times New Roman" panose="02020603050405020304" pitchFamily="18" charset="0"/>
              </a:rPr>
              <a:t>This is like the traditional outline form and based on Lloyd M. Perry’s method. The difference is the use of a key word that organizes the outline of the sermon. The key word is a plural noun that ties all the main points together, such as reasons, imperatives, truths, motivations, characteristics, benefits, and blessings. For example, “Paul gives us three blessings of prayer. The first blessing in our text is….” The strength of this form is the cohesiveness it brings to the entire sermon. </a:t>
            </a:r>
            <a:endParaRPr lang="en-US" altLang="en-US" sz="2800" dirty="0"/>
          </a:p>
        </p:txBody>
      </p:sp>
    </p:spTree>
    <p:extLst>
      <p:ext uri="{BB962C8B-B14F-4D97-AF65-F5344CB8AC3E}">
        <p14:creationId xmlns:p14="http://schemas.microsoft.com/office/powerpoint/2010/main" val="628572763"/>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normAutofit/>
          </a:bodyPr>
          <a:lstStyle/>
          <a:p>
            <a:r>
              <a:rPr lang="en-US" altLang="en-US" sz="4000" dirty="0"/>
              <a:t>Deductive Form: Verse Slicing Design</a:t>
            </a:r>
          </a:p>
        </p:txBody>
      </p:sp>
      <p:sp>
        <p:nvSpPr>
          <p:cNvPr id="7171" name="Rectangle 5"/>
          <p:cNvSpPr>
            <a:spLocks noGrp="1" noChangeArrowheads="1"/>
          </p:cNvSpPr>
          <p:nvPr>
            <p:ph type="body" idx="1"/>
          </p:nvPr>
        </p:nvSpPr>
        <p:spPr/>
        <p:txBody>
          <a:bodyPr>
            <a:normAutofit/>
          </a:bodyPr>
          <a:lstStyle/>
          <a:p>
            <a:pPr marL="457200" marR="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sz="2800" dirty="0">
                <a:solidFill>
                  <a:srgbClr val="FFFF00"/>
                </a:solidFill>
                <a:effectLst/>
                <a:latin typeface="Calibri" panose="020F0502020204030204" pitchFamily="34" charset="0"/>
                <a:ea typeface="Times New Roman" panose="02020603050405020304" pitchFamily="18" charset="0"/>
              </a:rPr>
              <a:t>Verse Slicing Design: </a:t>
            </a:r>
            <a:r>
              <a:rPr lang="en-US" sz="2800" dirty="0">
                <a:effectLst/>
                <a:latin typeface="Calibri" panose="020F0502020204030204" pitchFamily="34" charset="0"/>
                <a:ea typeface="Times New Roman" panose="02020603050405020304" pitchFamily="18" charset="0"/>
              </a:rPr>
              <a:t>This deductive form takes one biblical sentence, places it in context, and then slices it into parts that become the major divisions of the sermon. </a:t>
            </a:r>
          </a:p>
          <a:p>
            <a:pPr marL="457200" marR="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endParaRPr lang="en-US" sz="2800" dirty="0">
              <a:latin typeface="Calibri" panose="020F0502020204030204" pitchFamily="34" charset="0"/>
              <a:ea typeface="Times New Roman" panose="02020603050405020304" pitchFamily="18" charset="0"/>
            </a:endParaRPr>
          </a:p>
          <a:p>
            <a:pPr marL="457200" marR="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sz="2800" dirty="0">
                <a:effectLst/>
                <a:latin typeface="Calibri" panose="020F0502020204030204" pitchFamily="34" charset="0"/>
                <a:ea typeface="Times New Roman" panose="02020603050405020304" pitchFamily="18" charset="0"/>
              </a:rPr>
              <a:t>For example, Isaiah 41:10 could be preached in seven divisions: Fear not/I am with you/Don’t be dismayed/ I am your God/ I will strengthen you/I will help you/I will hold you up with my right hand of righteousness.</a:t>
            </a:r>
            <a:endParaRPr lang="en-US" altLang="en-US" sz="2800" dirty="0"/>
          </a:p>
        </p:txBody>
      </p:sp>
    </p:spTree>
    <p:extLst>
      <p:ext uri="{BB962C8B-B14F-4D97-AF65-F5344CB8AC3E}">
        <p14:creationId xmlns:p14="http://schemas.microsoft.com/office/powerpoint/2010/main" val="1196829425"/>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normAutofit/>
          </a:bodyPr>
          <a:lstStyle/>
          <a:p>
            <a:r>
              <a:rPr lang="en-US" altLang="en-US" sz="4000" dirty="0"/>
              <a:t>Deductive Form: Interrogative Design</a:t>
            </a:r>
          </a:p>
        </p:txBody>
      </p:sp>
      <p:sp>
        <p:nvSpPr>
          <p:cNvPr id="7171" name="Rectangle 5"/>
          <p:cNvSpPr>
            <a:spLocks noGrp="1" noChangeArrowheads="1"/>
          </p:cNvSpPr>
          <p:nvPr>
            <p:ph type="body" idx="1"/>
          </p:nvPr>
        </p:nvSpPr>
        <p:spPr/>
        <p:txBody>
          <a:bodyPr>
            <a:normAutofit/>
          </a:bodyPr>
          <a:lstStyle/>
          <a:p>
            <a:pPr marL="457200" marR="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sz="2800" dirty="0">
                <a:solidFill>
                  <a:srgbClr val="FFFF00"/>
                </a:solidFill>
                <a:effectLst/>
                <a:latin typeface="Calibri" panose="020F0502020204030204" pitchFamily="34" charset="0"/>
                <a:ea typeface="Times New Roman" panose="02020603050405020304" pitchFamily="18" charset="0"/>
              </a:rPr>
              <a:t>Interrogative Exposition: </a:t>
            </a:r>
            <a:r>
              <a:rPr lang="en-US" sz="2800" dirty="0">
                <a:effectLst/>
                <a:latin typeface="Calibri" panose="020F0502020204030204" pitchFamily="34" charset="0"/>
                <a:ea typeface="Times New Roman" panose="02020603050405020304" pitchFamily="18" charset="0"/>
              </a:rPr>
              <a:t>This is structuring an outline with every major division stated in the form of a question. This interrogative design will help explore a subject in an interesting and indirect manner. Like most other deductive designs, it is built around one main idea take from a text. Questions relating to the main idea arise, and selected questions become the major divisions. (Harold T. Bryson).</a:t>
            </a:r>
            <a:endParaRPr lang="en-US" altLang="en-US" sz="2800" dirty="0"/>
          </a:p>
        </p:txBody>
      </p:sp>
    </p:spTree>
    <p:extLst>
      <p:ext uri="{BB962C8B-B14F-4D97-AF65-F5344CB8AC3E}">
        <p14:creationId xmlns:p14="http://schemas.microsoft.com/office/powerpoint/2010/main" val="1958136471"/>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normAutofit/>
          </a:bodyPr>
          <a:lstStyle/>
          <a:p>
            <a:r>
              <a:rPr lang="en-US" altLang="en-US" sz="4000" dirty="0"/>
              <a:t>Deductive Form: Interrogative Design</a:t>
            </a:r>
          </a:p>
        </p:txBody>
      </p:sp>
      <p:sp>
        <p:nvSpPr>
          <p:cNvPr id="7171" name="Rectangle 5"/>
          <p:cNvSpPr>
            <a:spLocks noGrp="1" noChangeArrowheads="1"/>
          </p:cNvSpPr>
          <p:nvPr>
            <p:ph type="body" idx="1"/>
          </p:nvPr>
        </p:nvSpPr>
        <p:spPr/>
        <p:txBody>
          <a:bodyPr>
            <a:normAutofit/>
          </a:bodyPr>
          <a:lstStyle/>
          <a:p>
            <a:pPr marL="457200" marR="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altLang="en-US" sz="2800" dirty="0"/>
              <a:t>“The New Birth” John 3:1-15</a:t>
            </a:r>
          </a:p>
          <a:p>
            <a:pPr marL="457200" marR="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endParaRPr lang="en-US" altLang="en-US" sz="2800" dirty="0"/>
          </a:p>
          <a:p>
            <a:pPr marL="457200" marR="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altLang="en-US" sz="2800" dirty="0"/>
              <a:t>I.	Who needs the new birth?</a:t>
            </a:r>
          </a:p>
          <a:p>
            <a:pPr marL="457200" marR="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altLang="en-US" sz="2800" dirty="0"/>
              <a:t>II. 	What does it mean to be born again?</a:t>
            </a:r>
          </a:p>
          <a:p>
            <a:pPr marL="457200" marR="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altLang="en-US" sz="2800" dirty="0"/>
              <a:t>III.	How can one be born again?</a:t>
            </a:r>
          </a:p>
          <a:p>
            <a:pPr marL="457200" marR="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altLang="en-US" sz="2800" dirty="0"/>
              <a:t>IV.	What happens when one is born again?</a:t>
            </a:r>
          </a:p>
          <a:p>
            <a:pPr marL="914400" lvl="1">
              <a:spcBef>
                <a:spcPts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altLang="en-US" sz="2400" dirty="0"/>
              <a:t>(Harold T. Bryson)</a:t>
            </a:r>
          </a:p>
        </p:txBody>
      </p:sp>
    </p:spTree>
    <p:extLst>
      <p:ext uri="{BB962C8B-B14F-4D97-AF65-F5344CB8AC3E}">
        <p14:creationId xmlns:p14="http://schemas.microsoft.com/office/powerpoint/2010/main" val="1773257006"/>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normAutofit/>
          </a:bodyPr>
          <a:lstStyle/>
          <a:p>
            <a:r>
              <a:rPr lang="en-US" altLang="en-US" sz="4000" dirty="0"/>
              <a:t>Deductive Form: Verse by Verse Design</a:t>
            </a:r>
          </a:p>
        </p:txBody>
      </p:sp>
      <p:sp>
        <p:nvSpPr>
          <p:cNvPr id="7171" name="Rectangle 5"/>
          <p:cNvSpPr>
            <a:spLocks noGrp="1" noChangeArrowheads="1"/>
          </p:cNvSpPr>
          <p:nvPr>
            <p:ph type="body" idx="1"/>
          </p:nvPr>
        </p:nvSpPr>
        <p:spPr/>
        <p:txBody>
          <a:bodyPr>
            <a:normAutofit/>
          </a:bodyPr>
          <a:lstStyle/>
          <a:p>
            <a:pPr marL="457200" marR="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sz="2800" dirty="0">
                <a:solidFill>
                  <a:srgbClr val="FFFF00"/>
                </a:solidFill>
                <a:effectLst/>
                <a:latin typeface="Calibri" panose="020F0502020204030204" pitchFamily="34" charset="0"/>
                <a:ea typeface="Times New Roman" panose="02020603050405020304" pitchFamily="18" charset="0"/>
              </a:rPr>
              <a:t>Verse by Verse Design</a:t>
            </a:r>
            <a:r>
              <a:rPr lang="en-US" sz="2800" dirty="0">
                <a:effectLst/>
                <a:latin typeface="Calibri" panose="020F0502020204030204" pitchFamily="34" charset="0"/>
                <a:ea typeface="Times New Roman" panose="02020603050405020304" pitchFamily="18" charset="0"/>
              </a:rPr>
              <a:t>: This is a time-tested classic expository form in which the preacher moves through the text verse-by-verse in a read, explain, illustrate, and apply format. There is no formal organization other than following the verses themselves. It is thus fluid in form and has at its core analysis of the text in its context and application. </a:t>
            </a:r>
            <a:endParaRPr lang="en-US" altLang="en-US" sz="2800" dirty="0"/>
          </a:p>
        </p:txBody>
      </p:sp>
    </p:spTree>
    <p:extLst>
      <p:ext uri="{BB962C8B-B14F-4D97-AF65-F5344CB8AC3E}">
        <p14:creationId xmlns:p14="http://schemas.microsoft.com/office/powerpoint/2010/main" val="3481594898"/>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C1F07745-D943-46DF-AB69-FA455CE42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5"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3" name="Rectangle 9">
            <a:extLst>
              <a:ext uri="{FF2B5EF4-FFF2-40B4-BE49-F238E27FC236}">
                <a16:creationId xmlns:a16="http://schemas.microsoft.com/office/drawing/2014/main" id="{B72A2E17-3305-4404-A0DA-5CC3BDAFE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3" name="Picture 2">
            <a:extLst>
              <a:ext uri="{FF2B5EF4-FFF2-40B4-BE49-F238E27FC236}">
                <a16:creationId xmlns:a16="http://schemas.microsoft.com/office/drawing/2014/main" id="{B0FC7030-B4D8-D410-FA5E-403F94A7B499}"/>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634277" y="901787"/>
            <a:ext cx="10914256" cy="5020558"/>
          </a:xfrm>
          <a:prstGeom prst="rect">
            <a:avLst/>
          </a:prstGeom>
          <a:ln>
            <a:noFill/>
          </a:ln>
          <a:effectLst/>
        </p:spPr>
      </p:pic>
    </p:spTree>
    <p:extLst>
      <p:ext uri="{BB962C8B-B14F-4D97-AF65-F5344CB8AC3E}">
        <p14:creationId xmlns:p14="http://schemas.microsoft.com/office/powerpoint/2010/main" val="1348156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Adventist Preaching</a:t>
            </a:r>
          </a:p>
        </p:txBody>
      </p:sp>
      <p:sp>
        <p:nvSpPr>
          <p:cNvPr id="3" name="Content Placeholder 2"/>
          <p:cNvSpPr>
            <a:spLocks noGrp="1"/>
          </p:cNvSpPr>
          <p:nvPr>
            <p:ph idx="1"/>
          </p:nvPr>
        </p:nvSpPr>
        <p:spPr>
          <a:xfrm>
            <a:off x="680321" y="2336873"/>
            <a:ext cx="9613861" cy="4304072"/>
          </a:xfrm>
        </p:spPr>
        <p:txBody>
          <a:bodyPr>
            <a:normAutofit/>
          </a:bodyPr>
          <a:lstStyle/>
          <a:p>
            <a:r>
              <a:rPr lang="en-US" sz="3600" dirty="0"/>
              <a:t>A Christ-centered and Sprit-empowered proclamation of an idea from God’s Word, based upon </a:t>
            </a:r>
            <a:r>
              <a:rPr lang="en-US" sz="3600" dirty="0">
                <a:solidFill>
                  <a:srgbClr val="FFFF00"/>
                </a:solidFill>
              </a:rPr>
              <a:t>grammatical-historical-theological exegesis </a:t>
            </a:r>
            <a:r>
              <a:rPr lang="en-US" sz="3600" dirty="0"/>
              <a:t>and homiletical synthesis, framed by the cosmic conflict worldview, and prayerfully applied to the whole heart for life transformation, first in the preacher, then in the listeners.</a:t>
            </a:r>
            <a:endParaRPr lang="en-US" dirty="0"/>
          </a:p>
        </p:txBody>
      </p:sp>
    </p:spTree>
    <p:extLst>
      <p:ext uri="{BB962C8B-B14F-4D97-AF65-F5344CB8AC3E}">
        <p14:creationId xmlns:p14="http://schemas.microsoft.com/office/powerpoint/2010/main" val="37959774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normAutofit/>
          </a:bodyPr>
          <a:lstStyle/>
          <a:p>
            <a:r>
              <a:rPr lang="en-US" altLang="en-US" sz="4000"/>
              <a:t>Inductive Form</a:t>
            </a:r>
            <a:endParaRPr lang="en-US" altLang="en-US" sz="4000" dirty="0"/>
          </a:p>
        </p:txBody>
      </p:sp>
      <p:sp>
        <p:nvSpPr>
          <p:cNvPr id="7171" name="Rectangle 5"/>
          <p:cNvSpPr>
            <a:spLocks noGrp="1" noChangeArrowheads="1"/>
          </p:cNvSpPr>
          <p:nvPr>
            <p:ph type="body" idx="1"/>
          </p:nvPr>
        </p:nvSpPr>
        <p:spPr>
          <a:xfrm>
            <a:off x="0" y="2336873"/>
            <a:ext cx="12090399" cy="3599316"/>
          </a:xfrm>
        </p:spPr>
        <p:txBody>
          <a:bodyPr>
            <a:normAutofit/>
          </a:bodyPr>
          <a:lstStyle/>
          <a:p>
            <a:pPr marL="914400" marR="0" indent="-45720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dirty="0">
                <a:effectLst/>
                <a:latin typeface="Calibri" panose="020F0502020204030204" pitchFamily="34" charset="0"/>
                <a:ea typeface="Times New Roman" panose="02020603050405020304" pitchFamily="18" charset="0"/>
              </a:rPr>
              <a:t>I.   	Parts and specifics: life-related experiences, analogies, parables, or examples.</a:t>
            </a:r>
            <a:endParaRPr lang="en-US" dirty="0">
              <a:effectLst/>
              <a:latin typeface="Times New Roman" panose="02020603050405020304" pitchFamily="18" charset="0"/>
              <a:ea typeface="Times New Roman" panose="02020603050405020304" pitchFamily="18" charset="0"/>
            </a:endParaRPr>
          </a:p>
          <a:p>
            <a:pPr marL="914400" marR="0" indent="-45720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dirty="0">
                <a:effectLst/>
                <a:latin typeface="Calibri" panose="020F0502020204030204" pitchFamily="34" charset="0"/>
                <a:ea typeface="Times New Roman" panose="02020603050405020304" pitchFamily="18" charset="0"/>
              </a:rPr>
              <a:t>II.  	More parts and specifics: biographical examples, rhetorical questions, narrative.</a:t>
            </a:r>
            <a:endParaRPr lang="en-US" dirty="0">
              <a:effectLst/>
              <a:latin typeface="Times New Roman" panose="02020603050405020304" pitchFamily="18" charset="0"/>
              <a:ea typeface="Times New Roman" panose="02020603050405020304" pitchFamily="18" charset="0"/>
            </a:endParaRPr>
          </a:p>
          <a:p>
            <a:pPr marL="914400" marR="0" indent="-45720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dirty="0">
                <a:effectLst/>
                <a:latin typeface="Calibri" panose="020F0502020204030204" pitchFamily="34" charset="0"/>
                <a:ea typeface="Times New Roman" panose="02020603050405020304" pitchFamily="18" charset="0"/>
              </a:rPr>
              <a:t>III. 	More parts and specifics: other inductive ingredients.</a:t>
            </a:r>
            <a:endParaRPr lang="en-US" dirty="0">
              <a:effectLst/>
              <a:latin typeface="Times New Roman" panose="02020603050405020304" pitchFamily="18" charset="0"/>
              <a:ea typeface="Times New Roman" panose="02020603050405020304" pitchFamily="18" charset="0"/>
            </a:endParaRPr>
          </a:p>
          <a:p>
            <a:pPr marL="914400" marR="0" indent="-45720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dirty="0">
                <a:effectLst/>
                <a:latin typeface="Calibri" panose="020F0502020204030204" pitchFamily="34" charset="0"/>
                <a:ea typeface="Times New Roman" panose="02020603050405020304" pitchFamily="18" charset="0"/>
              </a:rPr>
              <a:t>IV.	Statement of central homiletical idea.</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91102986"/>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normAutofit fontScale="90000"/>
          </a:bodyPr>
          <a:lstStyle/>
          <a:p>
            <a:r>
              <a:rPr lang="en-US" altLang="en-US" sz="4000" dirty="0"/>
              <a:t>Inductive Form: Contemporary Experience</a:t>
            </a:r>
          </a:p>
        </p:txBody>
      </p:sp>
      <p:sp>
        <p:nvSpPr>
          <p:cNvPr id="7171" name="Rectangle 5"/>
          <p:cNvSpPr>
            <a:spLocks noGrp="1" noChangeArrowheads="1"/>
          </p:cNvSpPr>
          <p:nvPr>
            <p:ph type="body" idx="1"/>
          </p:nvPr>
        </p:nvSpPr>
        <p:spPr/>
        <p:txBody>
          <a:bodyPr>
            <a:normAutofit/>
          </a:bodyPr>
          <a:lstStyle/>
          <a:p>
            <a:pPr marL="457200" marR="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sz="2800" dirty="0">
                <a:solidFill>
                  <a:srgbClr val="FFFF00"/>
                </a:solidFill>
                <a:effectLst/>
                <a:latin typeface="Calibri" panose="020F0502020204030204" pitchFamily="34" charset="0"/>
                <a:ea typeface="Times New Roman" panose="02020603050405020304" pitchFamily="18" charset="0"/>
              </a:rPr>
              <a:t>Contemporary Experience Journey</a:t>
            </a:r>
            <a:r>
              <a:rPr lang="en-US" sz="2800" dirty="0">
                <a:effectLst/>
                <a:latin typeface="Calibri" panose="020F0502020204030204" pitchFamily="34" charset="0"/>
                <a:ea typeface="Times New Roman" panose="02020603050405020304" pitchFamily="18" charset="0"/>
              </a:rPr>
              <a:t>: Moves from contemporary experience to the biblical text. Most of the sermon is from contemporary experience and the last five to ten minutes is devoted to the climax—the text. Best to use with complex contemporary issues that need analysis, application, and truth at the end. </a:t>
            </a:r>
            <a:endParaRPr lang="en-US" altLang="en-US" sz="2800" dirty="0"/>
          </a:p>
        </p:txBody>
      </p:sp>
    </p:spTree>
    <p:extLst>
      <p:ext uri="{BB962C8B-B14F-4D97-AF65-F5344CB8AC3E}">
        <p14:creationId xmlns:p14="http://schemas.microsoft.com/office/powerpoint/2010/main" val="1473979721"/>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normAutofit/>
          </a:bodyPr>
          <a:lstStyle/>
          <a:p>
            <a:r>
              <a:rPr lang="en-US" altLang="en-US" sz="4000" dirty="0"/>
              <a:t>Inductive Form: Inductive Passage</a:t>
            </a:r>
          </a:p>
        </p:txBody>
      </p:sp>
      <p:sp>
        <p:nvSpPr>
          <p:cNvPr id="7171" name="Rectangle 5"/>
          <p:cNvSpPr>
            <a:spLocks noGrp="1" noChangeArrowheads="1"/>
          </p:cNvSpPr>
          <p:nvPr>
            <p:ph type="body" idx="1"/>
          </p:nvPr>
        </p:nvSpPr>
        <p:spPr/>
        <p:txBody>
          <a:bodyPr>
            <a:normAutofit/>
          </a:bodyPr>
          <a:lstStyle/>
          <a:p>
            <a:pPr marL="457200" marR="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sz="2800" dirty="0">
                <a:solidFill>
                  <a:srgbClr val="FFFF00"/>
                </a:solidFill>
                <a:effectLst/>
                <a:latin typeface="Calibri" panose="020F0502020204030204" pitchFamily="34" charset="0"/>
                <a:ea typeface="Times New Roman" panose="02020603050405020304" pitchFamily="18" charset="0"/>
              </a:rPr>
              <a:t>Inductive Biblical Passage Journey</a:t>
            </a:r>
            <a:r>
              <a:rPr lang="en-US" sz="2800" dirty="0">
                <a:effectLst/>
                <a:latin typeface="Calibri" panose="020F0502020204030204" pitchFamily="34" charset="0"/>
                <a:ea typeface="Times New Roman" panose="02020603050405020304" pitchFamily="18" charset="0"/>
              </a:rPr>
              <a:t>: As shown above induction arrangements can be found throughout the Bible. This design bases the sermon on one of these inductive passages and follows the inductive flow throughout the sermon, ending with the climatic idea in the passage. It simply follows the general arrangement of the text. This design best lends itself to inductive expository preaching. The form of the text is the form of the sermon. </a:t>
            </a:r>
            <a:endParaRPr lang="en-US" altLang="en-US" sz="2800" dirty="0"/>
          </a:p>
        </p:txBody>
      </p:sp>
    </p:spTree>
    <p:extLst>
      <p:ext uri="{BB962C8B-B14F-4D97-AF65-F5344CB8AC3E}">
        <p14:creationId xmlns:p14="http://schemas.microsoft.com/office/powerpoint/2010/main" val="1027224782"/>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normAutofit/>
          </a:bodyPr>
          <a:lstStyle/>
          <a:p>
            <a:r>
              <a:rPr lang="en-US" altLang="en-US" sz="4000" dirty="0"/>
              <a:t>Inductive Form: Inductive Passage</a:t>
            </a:r>
          </a:p>
        </p:txBody>
      </p:sp>
      <p:sp>
        <p:nvSpPr>
          <p:cNvPr id="7171" name="Rectangle 5"/>
          <p:cNvSpPr>
            <a:spLocks noGrp="1" noChangeArrowheads="1"/>
          </p:cNvSpPr>
          <p:nvPr>
            <p:ph type="body" idx="1"/>
          </p:nvPr>
        </p:nvSpPr>
        <p:spPr/>
        <p:txBody>
          <a:bodyPr>
            <a:normAutofit/>
          </a:bodyPr>
          <a:lstStyle/>
          <a:p>
            <a:pPr marL="0" marR="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dirty="0">
                <a:effectLst/>
                <a:latin typeface="Calibri" panose="020F0502020204030204" pitchFamily="34" charset="0"/>
                <a:ea typeface="Times New Roman" panose="02020603050405020304" pitchFamily="18" charset="0"/>
              </a:rPr>
              <a:t>Hebrews 11:</a:t>
            </a:r>
            <a:endParaRPr lang="en-US"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dirty="0">
                <a:effectLst/>
                <a:latin typeface="Calibri" panose="020F0502020204030204" pitchFamily="34"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marL="914400" marR="0" indent="-45720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dirty="0">
                <a:effectLst/>
                <a:latin typeface="Calibri" panose="020F0502020204030204" pitchFamily="34" charset="0"/>
                <a:ea typeface="Times New Roman" panose="02020603050405020304" pitchFamily="18" charset="0"/>
              </a:rPr>
              <a:t>I.   	In faith, Abel worshiped properly (vs. 4).</a:t>
            </a:r>
            <a:endParaRPr lang="en-US" dirty="0">
              <a:effectLst/>
              <a:latin typeface="Times New Roman" panose="02020603050405020304" pitchFamily="18" charset="0"/>
              <a:ea typeface="Times New Roman" panose="02020603050405020304" pitchFamily="18" charset="0"/>
            </a:endParaRPr>
          </a:p>
          <a:p>
            <a:pPr marL="914400" marR="0" indent="-45720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dirty="0">
                <a:effectLst/>
                <a:latin typeface="Calibri" panose="020F0502020204030204" pitchFamily="34" charset="0"/>
                <a:ea typeface="Times New Roman" panose="02020603050405020304" pitchFamily="18" charset="0"/>
              </a:rPr>
              <a:t>II.  	In faith, Enoch walked with God (vs. 5).</a:t>
            </a:r>
            <a:endParaRPr lang="en-US" dirty="0">
              <a:effectLst/>
              <a:latin typeface="Times New Roman" panose="02020603050405020304" pitchFamily="18" charset="0"/>
              <a:ea typeface="Times New Roman" panose="02020603050405020304" pitchFamily="18" charset="0"/>
            </a:endParaRPr>
          </a:p>
          <a:p>
            <a:pPr marL="914400" marR="0" indent="-45720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dirty="0">
                <a:effectLst/>
                <a:latin typeface="Calibri" panose="020F0502020204030204" pitchFamily="34" charset="0"/>
                <a:ea typeface="Times New Roman" panose="02020603050405020304" pitchFamily="18" charset="0"/>
              </a:rPr>
              <a:t>III. 	In faith, Noah practiced blind obedience (vs. 7).</a:t>
            </a:r>
            <a:endParaRPr lang="en-US" dirty="0">
              <a:effectLst/>
              <a:latin typeface="Times New Roman" panose="02020603050405020304" pitchFamily="18" charset="0"/>
              <a:ea typeface="Times New Roman" panose="02020603050405020304" pitchFamily="18" charset="0"/>
            </a:endParaRPr>
          </a:p>
          <a:p>
            <a:pPr marL="914400" marR="0" indent="-45720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dirty="0">
                <a:effectLst/>
                <a:latin typeface="Calibri" panose="020F0502020204030204" pitchFamily="34" charset="0"/>
                <a:ea typeface="Times New Roman" panose="02020603050405020304" pitchFamily="18" charset="0"/>
              </a:rPr>
              <a:t>IV. 	In faith, Abraham gained an inheritance (vss. 8-10).</a:t>
            </a:r>
            <a:endParaRPr lang="en-US" dirty="0">
              <a:effectLst/>
              <a:latin typeface="Times New Roman" panose="02020603050405020304" pitchFamily="18" charset="0"/>
              <a:ea typeface="Times New Roman" panose="02020603050405020304" pitchFamily="18" charset="0"/>
            </a:endParaRPr>
          </a:p>
          <a:p>
            <a:pPr marL="914400" marR="0" indent="-45720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dirty="0">
                <a:effectLst/>
                <a:latin typeface="Calibri" panose="020F0502020204030204" pitchFamily="34" charset="0"/>
                <a:ea typeface="Times New Roman" panose="02020603050405020304" pitchFamily="18" charset="0"/>
              </a:rPr>
              <a:t>V.  	In faith, Sarah miraculously conceived a nation (vss. 11-12).</a:t>
            </a:r>
            <a:endParaRPr lang="en-US" dirty="0">
              <a:effectLst/>
              <a:latin typeface="Times New Roman" panose="02020603050405020304" pitchFamily="18" charset="0"/>
              <a:ea typeface="Times New Roman" panose="02020603050405020304" pitchFamily="18" charset="0"/>
            </a:endParaRPr>
          </a:p>
          <a:p>
            <a:pPr marL="914400" marR="0" indent="-45720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dirty="0">
                <a:effectLst/>
                <a:latin typeface="Calibri" panose="020F0502020204030204" pitchFamily="34" charset="0"/>
                <a:ea typeface="Times New Roman" panose="02020603050405020304" pitchFamily="18" charset="0"/>
              </a:rPr>
              <a:t>VI.	Central homiletical idea: “Faith is necessary to please God” (vs. 6).</a:t>
            </a:r>
            <a:endParaRPr lang="en-US" dirty="0">
              <a:effectLst/>
              <a:latin typeface="Times New Roman" panose="02020603050405020304" pitchFamily="18" charset="0"/>
              <a:ea typeface="Times New Roman" panose="02020603050405020304" pitchFamily="18" charset="0"/>
            </a:endParaRPr>
          </a:p>
          <a:p>
            <a:pPr marL="914400" marR="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dirty="0">
                <a:effectLst/>
                <a:latin typeface="Calibri" panose="020F0502020204030204" pitchFamily="34" charset="0"/>
                <a:ea typeface="Times New Roman" panose="02020603050405020304" pitchFamily="18" charset="0"/>
              </a:rPr>
              <a:t>(Hamilton 99)</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56358619"/>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normAutofit/>
          </a:bodyPr>
          <a:lstStyle/>
          <a:p>
            <a:r>
              <a:rPr lang="en-US" altLang="en-US" sz="4000" dirty="0"/>
              <a:t>Narrative Form</a:t>
            </a:r>
          </a:p>
        </p:txBody>
      </p:sp>
      <p:sp>
        <p:nvSpPr>
          <p:cNvPr id="7171" name="Rectangle 5"/>
          <p:cNvSpPr>
            <a:spLocks noGrp="1" noChangeArrowheads="1"/>
          </p:cNvSpPr>
          <p:nvPr>
            <p:ph type="body" idx="1"/>
          </p:nvPr>
        </p:nvSpPr>
        <p:spPr/>
        <p:txBody>
          <a:bodyPr>
            <a:normAutofit/>
          </a:bodyPr>
          <a:lstStyle/>
          <a:p>
            <a:pPr marL="457200" marR="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sz="2800" dirty="0">
                <a:effectLst/>
                <a:latin typeface="Calibri" panose="020F0502020204030204" pitchFamily="34" charset="0"/>
                <a:ea typeface="Times New Roman" panose="02020603050405020304" pitchFamily="18" charset="0"/>
              </a:rPr>
              <a:t>Under the umbrella of inductive sermon forms is the popular narrative form, which essentially tells the biblical story in a relevant and meaningful way (often follows inductive or inductive-deductive movement). In recent years this sermon form has become very popular in Christian pulpits. Its great strength is the love all people have for stories. Much of Scripture is in the narrative genre and the expositor does well to engage it for expository preaching. </a:t>
            </a:r>
            <a:endParaRPr lang="en-US" altLang="en-US" sz="2800" dirty="0"/>
          </a:p>
        </p:txBody>
      </p:sp>
    </p:spTree>
    <p:extLst>
      <p:ext uri="{BB962C8B-B14F-4D97-AF65-F5344CB8AC3E}">
        <p14:creationId xmlns:p14="http://schemas.microsoft.com/office/powerpoint/2010/main" val="378882087"/>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normAutofit/>
          </a:bodyPr>
          <a:lstStyle/>
          <a:p>
            <a:r>
              <a:rPr lang="en-US" altLang="en-US" sz="4000" dirty="0"/>
              <a:t>Narrative Form: Story-lesson Plot</a:t>
            </a:r>
          </a:p>
        </p:txBody>
      </p:sp>
      <p:sp>
        <p:nvSpPr>
          <p:cNvPr id="7171" name="Rectangle 5"/>
          <p:cNvSpPr>
            <a:spLocks noGrp="1" noChangeArrowheads="1"/>
          </p:cNvSpPr>
          <p:nvPr>
            <p:ph type="body" idx="1"/>
          </p:nvPr>
        </p:nvSpPr>
        <p:spPr/>
        <p:txBody>
          <a:bodyPr>
            <a:normAutofit/>
          </a:bodyPr>
          <a:lstStyle/>
          <a:p>
            <a:pPr marL="457200" marR="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sz="2800" dirty="0">
                <a:solidFill>
                  <a:srgbClr val="FFFF00"/>
                </a:solidFill>
                <a:effectLst/>
                <a:latin typeface="Calibri" panose="020F0502020204030204" pitchFamily="34" charset="0"/>
                <a:ea typeface="Times New Roman" panose="02020603050405020304" pitchFamily="18" charset="0"/>
              </a:rPr>
              <a:t>Story-lesson Plot: </a:t>
            </a:r>
            <a:r>
              <a:rPr lang="en-US" sz="2800" dirty="0">
                <a:effectLst/>
                <a:latin typeface="Calibri" panose="020F0502020204030204" pitchFamily="34" charset="0"/>
                <a:ea typeface="Times New Roman" panose="02020603050405020304" pitchFamily="18" charset="0"/>
              </a:rPr>
              <a:t>The first part of the sermon creatively tells the biblical story. This is usually three-fourths of the sermon time. The second part, the last fourth of the sermon provides several practical lessons from the narrative. This can be done in several ways, but it is essentially inductive-deductive in form. The bullet comes toward the end and its implications are unpacked deductively in the second part. This is a good way to shape a narrative sermon and is a basic form for this genre of preaching.</a:t>
            </a:r>
            <a:endParaRPr lang="en-US" altLang="en-US" sz="2800" dirty="0"/>
          </a:p>
        </p:txBody>
      </p:sp>
    </p:spTree>
    <p:extLst>
      <p:ext uri="{BB962C8B-B14F-4D97-AF65-F5344CB8AC3E}">
        <p14:creationId xmlns:p14="http://schemas.microsoft.com/office/powerpoint/2010/main" val="1499434378"/>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Story Context</a:t>
            </a:r>
          </a:p>
        </p:txBody>
      </p:sp>
      <p:sp>
        <p:nvSpPr>
          <p:cNvPr id="3" name="Content Placeholder 2"/>
          <p:cNvSpPr>
            <a:spLocks noGrp="1"/>
          </p:cNvSpPr>
          <p:nvPr>
            <p:ph idx="1"/>
          </p:nvPr>
        </p:nvSpPr>
        <p:spPr/>
        <p:txBody>
          <a:bodyPr/>
          <a:lstStyle/>
          <a:p>
            <a:endParaRPr lang="en-US" dirty="0"/>
          </a:p>
        </p:txBody>
      </p:sp>
      <p:pic>
        <p:nvPicPr>
          <p:cNvPr id="4" name="Picture 2" descr="http://www.trinityevangel.org/wp-content/uploads/images/Genesis.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012" y="1971040"/>
            <a:ext cx="5926199" cy="444464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5701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Plot Flow of Biblical Stories</a:t>
            </a:r>
          </a:p>
        </p:txBody>
      </p:sp>
      <p:sp>
        <p:nvSpPr>
          <p:cNvPr id="3" name="Content Placeholder 2"/>
          <p:cNvSpPr>
            <a:spLocks noGrp="1"/>
          </p:cNvSpPr>
          <p:nvPr>
            <p:ph idx="1"/>
          </p:nvPr>
        </p:nvSpPr>
        <p:spPr/>
        <p:txBody>
          <a:bodyPr/>
          <a:lstStyle/>
          <a:p>
            <a:endParaRPr lang="en-US" dirty="0"/>
          </a:p>
        </p:txBody>
      </p:sp>
      <p:pic>
        <p:nvPicPr>
          <p:cNvPr id="1028" name="Picture 4"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913" r="6864"/>
          <a:stretch/>
        </p:blipFill>
        <p:spPr bwMode="auto">
          <a:xfrm>
            <a:off x="2379142" y="2237901"/>
            <a:ext cx="6216218" cy="41028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30568" y="5391797"/>
            <a:ext cx="756938" cy="276999"/>
          </a:xfrm>
          <a:prstGeom prst="rect">
            <a:avLst/>
          </a:prstGeom>
          <a:noFill/>
        </p:spPr>
        <p:txBody>
          <a:bodyPr wrap="none" rtlCol="0">
            <a:spAutoFit/>
          </a:bodyPr>
          <a:lstStyle/>
          <a:p>
            <a:r>
              <a:rPr lang="en-US" sz="1200" b="1" dirty="0">
                <a:solidFill>
                  <a:schemeClr val="bg1"/>
                </a:solidFill>
                <a:latin typeface="Arial" panose="020B0604020202020204" pitchFamily="34" charset="0"/>
                <a:cs typeface="Arial" panose="020B0604020202020204" pitchFamily="34" charset="0"/>
              </a:rPr>
              <a:t>Conflict</a:t>
            </a:r>
          </a:p>
        </p:txBody>
      </p:sp>
      <p:cxnSp>
        <p:nvCxnSpPr>
          <p:cNvPr id="7" name="Straight Arrow Connector 6"/>
          <p:cNvCxnSpPr/>
          <p:nvPr/>
        </p:nvCxnSpPr>
        <p:spPr>
          <a:xfrm>
            <a:off x="4561683" y="5614382"/>
            <a:ext cx="188992" cy="13849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113328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normAutofit/>
          </a:bodyPr>
          <a:lstStyle/>
          <a:p>
            <a:r>
              <a:rPr lang="en-US" altLang="en-US" sz="4000" dirty="0"/>
              <a:t>Narrative Form: </a:t>
            </a:r>
            <a:r>
              <a:rPr lang="en-US" altLang="en-US" sz="4000"/>
              <a:t>Story-lesson Plot</a:t>
            </a:r>
            <a:endParaRPr lang="en-US" altLang="en-US" sz="4000" dirty="0"/>
          </a:p>
        </p:txBody>
      </p:sp>
      <p:sp>
        <p:nvSpPr>
          <p:cNvPr id="7171" name="Rectangle 5"/>
          <p:cNvSpPr>
            <a:spLocks noGrp="1" noChangeArrowheads="1"/>
          </p:cNvSpPr>
          <p:nvPr>
            <p:ph type="body" idx="1"/>
          </p:nvPr>
        </p:nvSpPr>
        <p:spPr/>
        <p:txBody>
          <a:bodyPr>
            <a:noAutofit/>
          </a:bodyPr>
          <a:lstStyle/>
          <a:p>
            <a:pPr marL="0" marR="0">
              <a:lnSpc>
                <a:spcPct val="2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sz="2800" dirty="0">
                <a:effectLst/>
                <a:latin typeface="Calibri" panose="020F0502020204030204" pitchFamily="34" charset="0"/>
                <a:ea typeface="Times New Roman" panose="02020603050405020304" pitchFamily="18" charset="0"/>
              </a:rPr>
              <a:t>Genesis 37-50:</a:t>
            </a:r>
            <a:endParaRPr lang="en-US" sz="2800" dirty="0">
              <a:effectLst/>
              <a:latin typeface="Times New Roman" panose="02020603050405020304" pitchFamily="18" charset="0"/>
              <a:ea typeface="Times New Roman" panose="02020603050405020304" pitchFamily="18" charset="0"/>
            </a:endParaRPr>
          </a:p>
          <a:p>
            <a:pPr marL="914400" marR="0" indent="-45720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sz="2800" dirty="0">
                <a:effectLst/>
                <a:latin typeface="Calibri" panose="020F0502020204030204" pitchFamily="34" charset="0"/>
                <a:ea typeface="Times New Roman" panose="02020603050405020304" pitchFamily="18" charset="0"/>
              </a:rPr>
              <a:t>I. Story of Joseph creatively told with a focus on his amazing attitude towards his misfortunes</a:t>
            </a:r>
            <a:endParaRPr lang="en-US" sz="2800" dirty="0">
              <a:effectLst/>
              <a:latin typeface="Times New Roman" panose="02020603050405020304" pitchFamily="18" charset="0"/>
              <a:ea typeface="Times New Roman" panose="02020603050405020304" pitchFamily="18" charset="0"/>
            </a:endParaRPr>
          </a:p>
          <a:p>
            <a:pPr marL="914400" marR="0" indent="-45720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sz="2800" dirty="0">
                <a:effectLst/>
                <a:latin typeface="Calibri" panose="020F0502020204030204" pitchFamily="34" charset="0"/>
                <a:ea typeface="Times New Roman" panose="02020603050405020304" pitchFamily="18" charset="0"/>
              </a:rPr>
              <a:t>II. Three lessons from Joseph’s experience</a:t>
            </a:r>
            <a:endParaRPr lang="en-US" sz="2800" dirty="0">
              <a:effectLst/>
              <a:latin typeface="Times New Roman" panose="02020603050405020304" pitchFamily="18" charset="0"/>
              <a:ea typeface="Times New Roman" panose="02020603050405020304" pitchFamily="18" charset="0"/>
            </a:endParaRPr>
          </a:p>
          <a:p>
            <a:pPr marL="1371600" lvl="1">
              <a:spcBef>
                <a:spcPts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sz="2400" dirty="0">
                <a:effectLst/>
                <a:latin typeface="Calibri" panose="020F0502020204030204" pitchFamily="34" charset="0"/>
                <a:ea typeface="Times New Roman" panose="02020603050405020304" pitchFamily="18" charset="0"/>
              </a:rPr>
              <a:t>A. The working of God is often imperceptible.</a:t>
            </a:r>
            <a:endParaRPr lang="en-US" sz="2400" dirty="0">
              <a:effectLst/>
              <a:latin typeface="Times New Roman" panose="02020603050405020304" pitchFamily="18" charset="0"/>
              <a:ea typeface="Times New Roman" panose="02020603050405020304" pitchFamily="18" charset="0"/>
            </a:endParaRPr>
          </a:p>
          <a:p>
            <a:pPr marL="1371600" lvl="1">
              <a:spcBef>
                <a:spcPts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sz="2400" dirty="0">
                <a:effectLst/>
                <a:latin typeface="Calibri" panose="020F0502020204030204" pitchFamily="34" charset="0"/>
                <a:ea typeface="Times New Roman" panose="02020603050405020304" pitchFamily="18" charset="0"/>
              </a:rPr>
              <a:t>B. The working of God is always redemptive.</a:t>
            </a:r>
            <a:endParaRPr lang="en-US" sz="2400" dirty="0">
              <a:effectLst/>
              <a:latin typeface="Times New Roman" panose="02020603050405020304" pitchFamily="18" charset="0"/>
              <a:ea typeface="Times New Roman" panose="02020603050405020304" pitchFamily="18" charset="0"/>
            </a:endParaRPr>
          </a:p>
          <a:p>
            <a:pPr marL="1371600" lvl="1">
              <a:spcBef>
                <a:spcPts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sz="2400" dirty="0">
                <a:effectLst/>
                <a:latin typeface="Calibri" panose="020F0502020204030204" pitchFamily="34" charset="0"/>
                <a:ea typeface="Times New Roman" panose="02020603050405020304" pitchFamily="18" charset="0"/>
              </a:rPr>
              <a:t>C. The working of God is progressive.</a:t>
            </a:r>
            <a:endParaRPr lang="en-US" sz="2400" dirty="0">
              <a:effectLst/>
              <a:latin typeface="Times New Roman" panose="02020603050405020304" pitchFamily="18" charset="0"/>
              <a:ea typeface="Times New Roman" panose="02020603050405020304" pitchFamily="18" charset="0"/>
            </a:endParaRPr>
          </a:p>
          <a:p>
            <a:pPr marL="1600200" lvl="2" indent="0">
              <a:spcBef>
                <a:spcPts val="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sz="2200" dirty="0">
                <a:effectLst/>
                <a:latin typeface="Calibri" panose="020F0502020204030204" pitchFamily="34" charset="0"/>
                <a:ea typeface="Times New Roman" panose="02020603050405020304" pitchFamily="18" charset="0"/>
              </a:rPr>
              <a:t>(Bryson 366)</a:t>
            </a:r>
            <a:endParaRPr lang="en-US"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522146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Adventist Preaching</a:t>
            </a:r>
          </a:p>
        </p:txBody>
      </p:sp>
      <p:sp>
        <p:nvSpPr>
          <p:cNvPr id="3" name="Content Placeholder 2"/>
          <p:cNvSpPr>
            <a:spLocks noGrp="1"/>
          </p:cNvSpPr>
          <p:nvPr>
            <p:ph idx="1"/>
          </p:nvPr>
        </p:nvSpPr>
        <p:spPr>
          <a:xfrm>
            <a:off x="680321" y="2336873"/>
            <a:ext cx="9613861" cy="4304072"/>
          </a:xfrm>
        </p:spPr>
        <p:txBody>
          <a:bodyPr>
            <a:normAutofit/>
          </a:bodyPr>
          <a:lstStyle/>
          <a:p>
            <a:r>
              <a:rPr lang="en-US" sz="3600" dirty="0"/>
              <a:t>A Christ-centered and Sprit-empowered proclamation of an idea from God’s Word, based upon grammatical-historical-theological exegesis and </a:t>
            </a:r>
            <a:r>
              <a:rPr lang="en-US" sz="3600" dirty="0">
                <a:solidFill>
                  <a:srgbClr val="FFFF00"/>
                </a:solidFill>
              </a:rPr>
              <a:t>homiletical synthesis</a:t>
            </a:r>
            <a:r>
              <a:rPr lang="en-US" sz="3600" dirty="0"/>
              <a:t>, framed by the cosmic conflict worldview, and prayerfully applied to the whole heart for life transformation, first in the preacher, then in the listeners.</a:t>
            </a:r>
            <a:endParaRPr lang="en-US" dirty="0"/>
          </a:p>
        </p:txBody>
      </p:sp>
    </p:spTree>
    <p:extLst>
      <p:ext uri="{BB962C8B-B14F-4D97-AF65-F5344CB8AC3E}">
        <p14:creationId xmlns:p14="http://schemas.microsoft.com/office/powerpoint/2010/main" val="358270572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Berli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ppt/theme/theme2.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Berlin</Template>
  <TotalTime>3696</TotalTime>
  <Words>4431</Words>
  <Application>Microsoft Office PowerPoint</Application>
  <PresentationFormat>Widescreen</PresentationFormat>
  <Paragraphs>279</Paragraphs>
  <Slides>88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88</vt:i4>
      </vt:variant>
    </vt:vector>
  </HeadingPairs>
  <TitlesOfParts>
    <vt:vector size="97" baseType="lpstr">
      <vt:lpstr>Arial</vt:lpstr>
      <vt:lpstr>Calibri</vt:lpstr>
      <vt:lpstr>Corbel</vt:lpstr>
      <vt:lpstr>Tahoma</vt:lpstr>
      <vt:lpstr>Times New Roman</vt:lpstr>
      <vt:lpstr>Trebuchet MS</vt:lpstr>
      <vt:lpstr>Wingdings</vt:lpstr>
      <vt:lpstr>Berlin</vt:lpstr>
      <vt:lpstr>Banded</vt:lpstr>
      <vt:lpstr>The Big Idea of Preaching</vt:lpstr>
      <vt:lpstr>Adventist Preaching</vt:lpstr>
      <vt:lpstr>Adventist Preaching</vt:lpstr>
      <vt:lpstr>Adventist Preaching</vt:lpstr>
      <vt:lpstr>Adventist Preaching</vt:lpstr>
      <vt:lpstr>Adventist Preaching</vt:lpstr>
      <vt:lpstr>Adventist Preaching</vt:lpstr>
      <vt:lpstr>Adventist Preaching</vt:lpstr>
      <vt:lpstr>Adventist Preaching</vt:lpstr>
      <vt:lpstr>Adventist Preaching</vt:lpstr>
      <vt:lpstr>Adventist Preaching</vt:lpstr>
      <vt:lpstr>Adventist Preaching</vt:lpstr>
      <vt:lpstr>Adventist Preaching</vt:lpstr>
      <vt:lpstr>Adventist Preaching</vt:lpstr>
      <vt:lpstr>Proclamation of a BIG IDEA</vt:lpstr>
      <vt:lpstr>Proclamation of a BIG IDEA FROM GOD’S WORD</vt:lpstr>
      <vt:lpstr>PowerPoint Presentation</vt:lpstr>
      <vt:lpstr>Haddon Robinson</vt:lpstr>
      <vt:lpstr>Haddon Robinson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Big Idea</vt:lpstr>
      <vt:lpstr>The Big Idea</vt:lpstr>
      <vt:lpstr>Building blocks of an idea</vt:lpstr>
      <vt:lpstr>The “subject” of an idea</vt:lpstr>
      <vt:lpstr>The “subject” of an idea</vt:lpstr>
      <vt:lpstr>The “complement” of an idea</vt:lpstr>
      <vt:lpstr>The “complement” of an idea</vt:lpstr>
      <vt:lpstr>Building blocks of an idea</vt:lpstr>
      <vt:lpstr>Building blocks of an idea</vt:lpstr>
      <vt:lpstr>The Big Idea Applied to Matthew 7:21</vt:lpstr>
      <vt:lpstr>The Big Idea Applied to Matthew 7:21</vt:lpstr>
      <vt:lpstr>The Big Idea Applied to Philippians. 4:6-7</vt:lpstr>
      <vt:lpstr>The Big Idea Applied to Philippians. 4:6-7</vt:lpstr>
      <vt:lpstr>The Big Idea Applied to Philippians. 4:6-7</vt:lpstr>
      <vt:lpstr>The Big Idea Applied to Psalms 117</vt:lpstr>
      <vt:lpstr>The Big Idea Applied to Psalms 117</vt:lpstr>
      <vt:lpstr>The Big Idea Applied to Psalms 117</vt:lpstr>
      <vt:lpstr>The Big Idea Applied to Proverbs 3:5-6</vt:lpstr>
      <vt:lpstr>The Big Idea Applied to Proverbs 3:5-6</vt:lpstr>
      <vt:lpstr>The Big Idea Applied to Philippians 4:8</vt:lpstr>
      <vt:lpstr>The Big Idea Applied to Philippians 4:8</vt:lpstr>
      <vt:lpstr>The Big Idea Applied to Philippians 4:8</vt:lpstr>
      <vt:lpstr>Ellen White on Preaching ideas</vt:lpstr>
      <vt:lpstr>Ellen White on Preaching ideas</vt:lpstr>
      <vt:lpstr>Ellen White on Preaching ideas</vt:lpstr>
      <vt:lpstr>Sermon Design</vt:lpstr>
      <vt:lpstr>PowerPoint Presentation</vt:lpstr>
      <vt:lpstr>PowerPoint Presentation</vt:lpstr>
      <vt:lpstr>PowerPoint Presentation</vt:lpstr>
      <vt:lpstr>Three Questions Every Expositor Should Ask of the Sermon</vt:lpstr>
      <vt:lpstr>Three Questions Every Expositor Should Ask of the Sermon</vt:lpstr>
      <vt:lpstr>Design of the  Sermon, H. Grady Davis</vt:lpstr>
      <vt:lpstr>Design of the  Sermon, H. Grady Davis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Deductive Form</vt:lpstr>
      <vt:lpstr>Deductive Form: Possible Outlines/Designs</vt:lpstr>
      <vt:lpstr>Deductive Form: Rhetorical Structure Design </vt:lpstr>
      <vt:lpstr>Deductive Form: Rhetorical Structure Design </vt:lpstr>
      <vt:lpstr>Deductive Form: Rhetorical Structure Design</vt:lpstr>
      <vt:lpstr>Deductive Form: Key Word Design</vt:lpstr>
      <vt:lpstr>Deductive Form: Verse Slicing Design</vt:lpstr>
      <vt:lpstr>Deductive Form: Interrogative Design</vt:lpstr>
      <vt:lpstr>Deductive Form: Interrogative Design</vt:lpstr>
      <vt:lpstr>Deductive Form: Verse by Verse Design</vt:lpstr>
      <vt:lpstr>PowerPoint Presentation</vt:lpstr>
      <vt:lpstr>Inductive Form</vt:lpstr>
      <vt:lpstr>Inductive Form: Contemporary Experience</vt:lpstr>
      <vt:lpstr>Inductive Form: Inductive Passage</vt:lpstr>
      <vt:lpstr>Inductive Form: Inductive Passage</vt:lpstr>
      <vt:lpstr>Narrative Form</vt:lpstr>
      <vt:lpstr>Narrative Form: Story-lesson Plot</vt:lpstr>
      <vt:lpstr>Story Context</vt:lpstr>
      <vt:lpstr>Plot Flow of Biblical Stories</vt:lpstr>
      <vt:lpstr>Narrative Form: Story-lesson Plot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Big Idea of Preaching</dc:title>
  <dc:creator>Jud Lake</dc:creator>
  <cp:lastModifiedBy>Judson Lake</cp:lastModifiedBy>
  <cp:revision>115</cp:revision>
  <dcterms:created xsi:type="dcterms:W3CDTF">2020-10-09T13:37:42Z</dcterms:created>
  <dcterms:modified xsi:type="dcterms:W3CDTF">2023-04-30T02:11:43Z</dcterms:modified>
</cp:coreProperties>
</file>