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00000"/>
      </a:lnSpc>
      <a:spcBef>
        <a:spcPts val="590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1pPr>
    <a:lvl2pPr marL="0" marR="0" indent="0" algn="l" defTabSz="825500" rtl="0" fontAlgn="auto" latinLnBrk="0" hangingPunct="0">
      <a:lnSpc>
        <a:spcPct val="100000"/>
      </a:lnSpc>
      <a:spcBef>
        <a:spcPts val="590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2pPr>
    <a:lvl3pPr marL="0" marR="0" indent="0" algn="l" defTabSz="825500" rtl="0" fontAlgn="auto" latinLnBrk="0" hangingPunct="0">
      <a:lnSpc>
        <a:spcPct val="100000"/>
      </a:lnSpc>
      <a:spcBef>
        <a:spcPts val="590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3pPr>
    <a:lvl4pPr marL="0" marR="0" indent="0" algn="l" defTabSz="825500" rtl="0" fontAlgn="auto" latinLnBrk="0" hangingPunct="0">
      <a:lnSpc>
        <a:spcPct val="100000"/>
      </a:lnSpc>
      <a:spcBef>
        <a:spcPts val="590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4pPr>
    <a:lvl5pPr marL="0" marR="0" indent="0" algn="l" defTabSz="825500" rtl="0" fontAlgn="auto" latinLnBrk="0" hangingPunct="0">
      <a:lnSpc>
        <a:spcPct val="100000"/>
      </a:lnSpc>
      <a:spcBef>
        <a:spcPts val="590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5pPr>
    <a:lvl6pPr marL="0" marR="0" indent="0" algn="l" defTabSz="825500" rtl="0" fontAlgn="auto" latinLnBrk="0" hangingPunct="0">
      <a:lnSpc>
        <a:spcPct val="100000"/>
      </a:lnSpc>
      <a:spcBef>
        <a:spcPts val="590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6pPr>
    <a:lvl7pPr marL="0" marR="0" indent="0" algn="l" defTabSz="825500" rtl="0" fontAlgn="auto" latinLnBrk="0" hangingPunct="0">
      <a:lnSpc>
        <a:spcPct val="100000"/>
      </a:lnSpc>
      <a:spcBef>
        <a:spcPts val="590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7pPr>
    <a:lvl8pPr marL="0" marR="0" indent="0" algn="l" defTabSz="825500" rtl="0" fontAlgn="auto" latinLnBrk="0" hangingPunct="0">
      <a:lnSpc>
        <a:spcPct val="100000"/>
      </a:lnSpc>
      <a:spcBef>
        <a:spcPts val="590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8pPr>
    <a:lvl9pPr marL="0" marR="0" indent="0" algn="l" defTabSz="825500" rtl="0" fontAlgn="auto" latinLnBrk="0" hangingPunct="0">
      <a:lnSpc>
        <a:spcPct val="100000"/>
      </a:lnSpc>
      <a:spcBef>
        <a:spcPts val="590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254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2387600" y="2298700"/>
            <a:ext cx="19621500" cy="4648200"/>
          </a:xfrm>
          <a:prstGeom prst="rect">
            <a:avLst/>
          </a:prstGeom>
        </p:spPr>
        <p:txBody>
          <a:bodyPr anchor="b"/>
          <a:lstStyle/>
          <a:p>
            <a:pPr/>
            <a:r>
              <a:t>Title Text</a:t>
            </a:r>
          </a:p>
        </p:txBody>
      </p:sp>
      <p:sp>
        <p:nvSpPr>
          <p:cNvPr id="12" name="Body Level One…"/>
          <p:cNvSpPr txBox="1"/>
          <p:nvPr>
            <p:ph type="body" sz="quarter" idx="1"/>
          </p:nvPr>
        </p:nvSpPr>
        <p:spPr>
          <a:xfrm>
            <a:off x="2387600" y="7073900"/>
            <a:ext cx="19621500" cy="1587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790700" y="1790700"/>
            <a:ext cx="20815300" cy="10147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Child looking through binoculars at a snowy mountain landscape"/>
          <p:cNvSpPr/>
          <p:nvPr>
            <p:ph type="pic" sz="half" idx="21"/>
          </p:nvPr>
        </p:nvSpPr>
        <p:spPr>
          <a:xfrm>
            <a:off x="12344400" y="7112000"/>
            <a:ext cx="10439400" cy="6959601"/>
          </a:xfrm>
          <a:prstGeom prst="rect">
            <a:avLst/>
          </a:prstGeom>
        </p:spPr>
        <p:txBody>
          <a:bodyPr lIns="91439" tIns="45719" rIns="91439" bIns="45719" anchor="t">
            <a:noAutofit/>
          </a:bodyPr>
          <a:lstStyle/>
          <a:p>
            <a:pPr/>
          </a:p>
        </p:txBody>
      </p:sp>
      <p:sp>
        <p:nvSpPr>
          <p:cNvPr id="102" name="Small rocky island covered with grass and surrounded by ocean with blue sky in the background"/>
          <p:cNvSpPr/>
          <p:nvPr>
            <p:ph type="pic" sz="half" idx="22"/>
          </p:nvPr>
        </p:nvSpPr>
        <p:spPr>
          <a:xfrm>
            <a:off x="12407900" y="190500"/>
            <a:ext cx="10363200" cy="6908800"/>
          </a:xfrm>
          <a:prstGeom prst="rect">
            <a:avLst/>
          </a:prstGeom>
        </p:spPr>
        <p:txBody>
          <a:bodyPr lIns="91439" tIns="45719" rIns="91439" bIns="45719" anchor="t">
            <a:noAutofit/>
          </a:bodyPr>
          <a:lstStyle/>
          <a:p>
            <a:pPr/>
          </a:p>
        </p:txBody>
      </p:sp>
      <p:sp>
        <p:nvSpPr>
          <p:cNvPr id="103" name="Red boat moored by a dock in a river with trees along the shoreline and a cloudy blue sky in the background"/>
          <p:cNvSpPr/>
          <p:nvPr>
            <p:ph type="pic" idx="23"/>
          </p:nvPr>
        </p:nvSpPr>
        <p:spPr>
          <a:xfrm>
            <a:off x="1583266" y="-1879600"/>
            <a:ext cx="10414001" cy="15621000"/>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2387600" y="8953500"/>
            <a:ext cx="19621500" cy="685800"/>
          </a:xfrm>
          <a:prstGeom prst="rect">
            <a:avLst/>
          </a:prstGeom>
        </p:spPr>
        <p:txBody>
          <a:bodyPr anchor="t">
            <a:spAutoFit/>
          </a:bodyPr>
          <a:lstStyle>
            <a:lvl1pPr marL="0" indent="0" algn="ctr">
              <a:spcBef>
                <a:spcPts val="0"/>
              </a:spcBef>
              <a:buSzTx/>
              <a:buNone/>
              <a:defRPr b="1" sz="3800">
                <a:latin typeface="Helvetica"/>
                <a:ea typeface="Helvetica"/>
                <a:cs typeface="Helvetica"/>
                <a:sym typeface="Helvetica"/>
              </a:defRPr>
            </a:lvl1pPr>
          </a:lstStyle>
          <a:p>
            <a:pPr/>
            <a:r>
              <a:t>–Johnny Appleseed</a:t>
            </a:r>
          </a:p>
        </p:txBody>
      </p:sp>
      <p:sp>
        <p:nvSpPr>
          <p:cNvPr id="112" name="“Type a quote here.”"/>
          <p:cNvSpPr txBox="1"/>
          <p:nvPr>
            <p:ph type="body" sz="quarter" idx="22"/>
          </p:nvPr>
        </p:nvSpPr>
        <p:spPr>
          <a:xfrm>
            <a:off x="2387600" y="6007100"/>
            <a:ext cx="19621500" cy="952500"/>
          </a:xfrm>
          <a:prstGeom prst="rect">
            <a:avLst/>
          </a:prstGeom>
        </p:spPr>
        <p:txBody>
          <a:bodyPr>
            <a:spAutoFit/>
          </a:bodyPr>
          <a:lstStyle>
            <a:lvl1pPr marL="0" indent="0" algn="ctr">
              <a:spcBef>
                <a:spcPts val="3400"/>
              </a:spcBef>
              <a:buSzTx/>
              <a:buNone/>
              <a:defRPr sz="5600"/>
            </a:lvl1pPr>
          </a:lstStyle>
          <a:p>
            <a:pPr/>
            <a:r>
              <a:t>“Type a quote here.”</a:t>
            </a:r>
          </a:p>
        </p:txBody>
      </p:sp>
      <p:sp>
        <p:nvSpPr>
          <p:cNvPr id="113"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Panoramic photo of two canoeists on a wide river with snowy mountains in the background"/>
          <p:cNvSpPr/>
          <p:nvPr>
            <p:ph type="pic" idx="21"/>
          </p:nvPr>
        </p:nvSpPr>
        <p:spPr>
          <a:xfrm>
            <a:off x="-47625" y="-2540000"/>
            <a:ext cx="24479250" cy="16319500"/>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anoramic photo of two canoeists on a wide river with snowy mountains in the background"/>
          <p:cNvSpPr/>
          <p:nvPr>
            <p:ph type="pic" idx="21"/>
          </p:nvPr>
        </p:nvSpPr>
        <p:spPr>
          <a:xfrm>
            <a:off x="2752725" y="-2489200"/>
            <a:ext cx="18840450" cy="12560300"/>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448800"/>
            <a:ext cx="19621500" cy="2006600"/>
          </a:xfrm>
          <a:prstGeom prst="rect">
            <a:avLst/>
          </a:prstGeom>
        </p:spPr>
        <p:txBody>
          <a:bodyPr anchor="b"/>
          <a:lstStyle/>
          <a:p>
            <a:pPr/>
            <a:r>
              <a:t>Title Text</a:t>
            </a:r>
          </a:p>
        </p:txBody>
      </p:sp>
      <p:sp>
        <p:nvSpPr>
          <p:cNvPr id="22" name="Body Level One…"/>
          <p:cNvSpPr txBox="1"/>
          <p:nvPr>
            <p:ph type="body" sz="quarter" idx="1"/>
          </p:nvPr>
        </p:nvSpPr>
        <p:spPr>
          <a:xfrm>
            <a:off x="2387600" y="11518900"/>
            <a:ext cx="19621500" cy="1714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2387600" y="4533900"/>
            <a:ext cx="196215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Red boat moored by a dock in a river with trees along the shoreline and a cloudy blue sky in the background"/>
          <p:cNvSpPr/>
          <p:nvPr>
            <p:ph type="pic" idx="21"/>
          </p:nvPr>
        </p:nvSpPr>
        <p:spPr>
          <a:xfrm>
            <a:off x="12407900" y="-2159000"/>
            <a:ext cx="10337800" cy="15506702"/>
          </a:xfrm>
          <a:prstGeom prst="rect">
            <a:avLst/>
          </a:prstGeom>
        </p:spPr>
        <p:txBody>
          <a:bodyPr lIns="91439" tIns="45719" rIns="91439" bIns="45719" anchor="t">
            <a:noAutofit/>
          </a:bodyPr>
          <a:lstStyle/>
          <a:p>
            <a:pPr/>
          </a:p>
        </p:txBody>
      </p:sp>
      <p:sp>
        <p:nvSpPr>
          <p:cNvPr id="39" name="Title Text"/>
          <p:cNvSpPr txBox="1"/>
          <p:nvPr>
            <p:ph type="title"/>
          </p:nvPr>
        </p:nvSpPr>
        <p:spPr>
          <a:xfrm>
            <a:off x="1790700" y="1066800"/>
            <a:ext cx="10007600" cy="56261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790700" y="7035800"/>
            <a:ext cx="10007600" cy="56261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Red boat moored by a dock in a river with trees along the shoreline and a cloudy blue sky in the background"/>
          <p:cNvSpPr/>
          <p:nvPr>
            <p:ph type="pic" idx="21"/>
          </p:nvPr>
        </p:nvSpPr>
        <p:spPr>
          <a:xfrm>
            <a:off x="12496800" y="-1485900"/>
            <a:ext cx="10193867" cy="152908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790700" y="3644900"/>
            <a:ext cx="10007600" cy="8839200"/>
          </a:xfrm>
          <a:prstGeom prst="rect">
            <a:avLst/>
          </a:prstGeom>
        </p:spPr>
        <p:txBody>
          <a:bodyPr/>
          <a:lstStyle>
            <a:lvl1pPr marL="431800" indent="-431800">
              <a:spcBef>
                <a:spcPts val="5300"/>
              </a:spcBef>
              <a:defRPr sz="3800"/>
            </a:lvl1pPr>
            <a:lvl2pPr marL="863600" indent="-431800">
              <a:spcBef>
                <a:spcPts val="5300"/>
              </a:spcBef>
              <a:defRPr sz="3800"/>
            </a:lvl2pPr>
            <a:lvl3pPr marL="1295400" indent="-431800">
              <a:spcBef>
                <a:spcPts val="5300"/>
              </a:spcBef>
              <a:defRPr sz="3800"/>
            </a:lvl3pPr>
            <a:lvl4pPr marL="1727200" indent="-431800">
              <a:spcBef>
                <a:spcPts val="5300"/>
              </a:spcBef>
              <a:defRPr sz="3800"/>
            </a:lvl4pPr>
            <a:lvl5pPr marL="2159000" indent="-431800">
              <a:spcBef>
                <a:spcPts val="53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1790700" y="3644900"/>
            <a:ext cx="10007600" cy="8839200"/>
          </a:xfrm>
          <a:prstGeom prst="rect">
            <a:avLst/>
          </a:prstGeom>
        </p:spPr>
        <p:txBody>
          <a:bodyPr/>
          <a:lstStyle>
            <a:lvl1pPr marL="431800" indent="-431800">
              <a:spcBef>
                <a:spcPts val="5300"/>
              </a:spcBef>
              <a:defRPr sz="3800"/>
            </a:lvl1pPr>
            <a:lvl2pPr marL="863600" indent="-431800">
              <a:spcBef>
                <a:spcPts val="5300"/>
              </a:spcBef>
              <a:defRPr sz="3800"/>
            </a:lvl2pPr>
            <a:lvl3pPr marL="1295400" indent="-431800">
              <a:spcBef>
                <a:spcPts val="5300"/>
              </a:spcBef>
              <a:defRPr sz="3800"/>
            </a:lvl3pPr>
            <a:lvl4pPr marL="1727200" indent="-431800">
              <a:spcBef>
                <a:spcPts val="5300"/>
              </a:spcBef>
              <a:defRPr sz="3800"/>
            </a:lvl4pPr>
            <a:lvl5pPr marL="2159000" indent="-431800">
              <a:spcBef>
                <a:spcPts val="53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1790700" y="3644900"/>
            <a:ext cx="10007600" cy="8839200"/>
          </a:xfrm>
          <a:prstGeom prst="rect">
            <a:avLst/>
          </a:prstGeom>
        </p:spPr>
        <p:txBody>
          <a:bodyPr/>
          <a:lstStyle>
            <a:lvl1pPr marL="431800" indent="-431800">
              <a:spcBef>
                <a:spcPts val="5300"/>
              </a:spcBef>
              <a:defRPr sz="3800"/>
            </a:lvl1pPr>
            <a:lvl2pPr marL="863600" indent="-431800">
              <a:spcBef>
                <a:spcPts val="5300"/>
              </a:spcBef>
              <a:defRPr sz="3800"/>
            </a:lvl2pPr>
            <a:lvl3pPr marL="1295400" indent="-431800">
              <a:spcBef>
                <a:spcPts val="5300"/>
              </a:spcBef>
              <a:defRPr sz="3800"/>
            </a:lvl3pPr>
            <a:lvl4pPr marL="1727200" indent="-431800">
              <a:spcBef>
                <a:spcPts val="5300"/>
              </a:spcBef>
              <a:defRPr sz="3800"/>
            </a:lvl4pPr>
            <a:lvl5pPr marL="2159000" indent="-431800">
              <a:spcBef>
                <a:spcPts val="53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790700" y="571500"/>
            <a:ext cx="20815300" cy="2984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790700" y="3644900"/>
            <a:ext cx="20815300" cy="883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5253" y="13004800"/>
            <a:ext cx="453238" cy="469900"/>
          </a:xfrm>
          <a:prstGeom prst="rect">
            <a:avLst/>
          </a:prstGeom>
          <a:ln w="12700">
            <a:miter lim="400000"/>
          </a:ln>
        </p:spPr>
        <p:txBody>
          <a:bodyPr wrap="none" lIns="50800" tIns="50800" rIns="50800" bIns="50800" anchor="b">
            <a:spAutoFit/>
          </a:bodyPr>
          <a:lstStyle>
            <a:lvl1pPr algn="ctr">
              <a:spcBef>
                <a:spcPts val="0"/>
              </a:spcBef>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9pPr>
    </p:titleStyle>
    <p:bodyStyle>
      <a:lvl1pPr marL="6096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1pPr>
      <a:lvl2pPr marL="12192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2pPr>
      <a:lvl3pPr marL="18288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3pPr>
      <a:lvl4pPr marL="24384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4pPr>
      <a:lvl5pPr marL="30480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5pPr>
      <a:lvl6pPr marL="36576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6pPr>
      <a:lvl7pPr marL="42672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7pPr>
      <a:lvl8pPr marL="48768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8pPr>
      <a:lvl9pPr marL="54864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Nominating Committee"/>
          <p:cNvSpPr txBox="1"/>
          <p:nvPr>
            <p:ph type="ctrTitle"/>
          </p:nvPr>
        </p:nvSpPr>
        <p:spPr>
          <a:prstGeom prst="rect">
            <a:avLst/>
          </a:prstGeom>
        </p:spPr>
        <p:txBody>
          <a:bodyPr/>
          <a:lstStyle/>
          <a:p>
            <a:pPr/>
            <a:r>
              <a:t>Nominating Committee </a:t>
            </a:r>
          </a:p>
        </p:txBody>
      </p:sp>
      <p:sp>
        <p:nvSpPr>
          <p:cNvPr id="138" name="Double-tap to edit"/>
          <p:cNvSpPr txBox="1"/>
          <p:nvPr>
            <p:ph type="subTitle" sz="quarter" idx="1"/>
          </p:nvPr>
        </p:nvSpPr>
        <p:spPr>
          <a:prstGeom prst="rect">
            <a:avLst/>
          </a:prstGeom>
        </p:spPr>
        <p:txBody>
          <a:bodyPr/>
          <a:lstStyle/>
          <a:p>
            <a:pPr defTabSz="610870">
              <a:defRPr sz="3256"/>
            </a:pPr>
          </a:p>
          <a:p>
            <a:pPr defTabSz="610870">
              <a:defRPr sz="3256"/>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Organizing Committee"/>
          <p:cNvSpPr txBox="1"/>
          <p:nvPr>
            <p:ph type="title"/>
          </p:nvPr>
        </p:nvSpPr>
        <p:spPr>
          <a:prstGeom prst="rect">
            <a:avLst/>
          </a:prstGeom>
        </p:spPr>
        <p:txBody>
          <a:bodyPr/>
          <a:lstStyle/>
          <a:p>
            <a:pPr/>
            <a:r>
              <a:t>Organizing Committee </a:t>
            </a:r>
          </a:p>
        </p:txBody>
      </p:sp>
      <p:sp>
        <p:nvSpPr>
          <p:cNvPr id="164" name="&quot;The church shall then appoint an organizing committee responsible to nominate the nominating committee. This organizing committee may be chosen in one of two ways:&quot; p117…"/>
          <p:cNvSpPr txBox="1"/>
          <p:nvPr>
            <p:ph type="body" idx="1"/>
          </p:nvPr>
        </p:nvSpPr>
        <p:spPr>
          <a:prstGeom prst="rect">
            <a:avLst/>
          </a:prstGeom>
        </p:spPr>
        <p:txBody>
          <a:bodyPr/>
          <a:lstStyle/>
          <a:p>
            <a:pPr marL="536447" indent="-536447" defTabSz="726440">
              <a:spcBef>
                <a:spcPts val="5100"/>
              </a:spcBef>
              <a:defRPr sz="4576"/>
            </a:pPr>
            <a:r>
              <a:t>"The church shall then appoint an organizing committee responsible to nominate the nominating committee. This organizing committee may be chosen in one of two ways:" p117</a:t>
            </a:r>
          </a:p>
          <a:p>
            <a:pPr lvl="1" marL="1072895" indent="-536447" defTabSz="726440">
              <a:spcBef>
                <a:spcPts val="5100"/>
              </a:spcBef>
              <a:defRPr sz="4576"/>
            </a:pPr>
            <a:r>
              <a:t>1. The organizing Committee may be comprised of the Church Board PLUS 5 to 7 individuals elected by the congregation to serve in this capacity. </a:t>
            </a:r>
          </a:p>
          <a:p>
            <a:pPr lvl="1" marL="1072895" indent="-536447" defTabSz="726440">
              <a:spcBef>
                <a:spcPts val="5100"/>
              </a:spcBef>
              <a:defRPr sz="4576"/>
            </a:pPr>
            <a:r>
              <a:t>2. The Organizing Committee may be comprised strictly of individuals elected to serve in this capacity. </a:t>
            </a:r>
          </a:p>
          <a:p>
            <a:pPr lvl="2" marL="1609344" indent="-536447" defTabSz="726440">
              <a:spcBef>
                <a:spcPts val="5100"/>
              </a:spcBef>
              <a:defRPr sz="4576"/>
            </a:pPr>
            <a:r>
              <a:t>It is recommended the size of the organizing committee in this case be the number of the church board PLUS 5-7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Selecting the Organizing Committee"/>
          <p:cNvSpPr txBox="1"/>
          <p:nvPr>
            <p:ph type="title"/>
          </p:nvPr>
        </p:nvSpPr>
        <p:spPr>
          <a:prstGeom prst="rect">
            <a:avLst/>
          </a:prstGeom>
        </p:spPr>
        <p:txBody>
          <a:bodyPr/>
          <a:lstStyle>
            <a:lvl1pPr defTabSz="742950">
              <a:defRPr sz="10080"/>
            </a:lvl1pPr>
          </a:lstStyle>
          <a:p>
            <a:pPr/>
            <a:r>
              <a:t>Selecting the Organizing Committee </a:t>
            </a:r>
          </a:p>
        </p:txBody>
      </p:sp>
      <p:sp>
        <p:nvSpPr>
          <p:cNvPr id="167" name="Nominations may be taken from the floor during the regularly scheduled Worship meeting on Sabbath morning or during a Business Meeting.…"/>
          <p:cNvSpPr txBox="1"/>
          <p:nvPr>
            <p:ph type="body" idx="1"/>
          </p:nvPr>
        </p:nvSpPr>
        <p:spPr>
          <a:prstGeom prst="rect">
            <a:avLst/>
          </a:prstGeom>
        </p:spPr>
        <p:txBody>
          <a:bodyPr/>
          <a:lstStyle/>
          <a:p>
            <a:pPr/>
            <a:r>
              <a:t>Nominations may be taken from the floor during the regularly scheduled Worship meeting on Sabbath morning or during a Business Meeting. </a:t>
            </a:r>
          </a:p>
          <a:p>
            <a:pPr lvl="1"/>
            <a:r>
              <a:t>"If verbal nominations are made, no member may nominate more than one person" p117</a:t>
            </a:r>
          </a:p>
          <a:p>
            <a:pPr lvl="1"/>
            <a:r>
              <a:t>Secret Ballot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IMG_0345.jpeg" descr="IMG_0345.jpeg"/>
          <p:cNvPicPr>
            <a:picLocks noChangeAspect="1"/>
          </p:cNvPicPr>
          <p:nvPr/>
        </p:nvPicPr>
        <p:blipFill>
          <a:blip r:embed="rId2">
            <a:extLst/>
          </a:blip>
          <a:stretch>
            <a:fillRect/>
          </a:stretch>
        </p:blipFill>
        <p:spPr>
          <a:xfrm>
            <a:off x="4456814" y="-1"/>
            <a:ext cx="15317807" cy="13580738"/>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electing the Organizing Committee"/>
          <p:cNvSpPr txBox="1"/>
          <p:nvPr>
            <p:ph type="title"/>
          </p:nvPr>
        </p:nvSpPr>
        <p:spPr>
          <a:prstGeom prst="rect">
            <a:avLst/>
          </a:prstGeom>
        </p:spPr>
        <p:txBody>
          <a:bodyPr/>
          <a:lstStyle>
            <a:lvl1pPr defTabSz="742950">
              <a:defRPr sz="10080"/>
            </a:lvl1pPr>
          </a:lstStyle>
          <a:p>
            <a:pPr/>
            <a:r>
              <a:t>Selecting the Organizing Committee </a:t>
            </a:r>
          </a:p>
        </p:txBody>
      </p:sp>
      <p:sp>
        <p:nvSpPr>
          <p:cNvPr id="172" name="Nominations may be taken from the floor during the regularly scheduled Worship meeting on Sabbath morning or during a Business Meeting.…"/>
          <p:cNvSpPr txBox="1"/>
          <p:nvPr>
            <p:ph type="body" idx="1"/>
          </p:nvPr>
        </p:nvSpPr>
        <p:spPr>
          <a:prstGeom prst="rect">
            <a:avLst/>
          </a:prstGeom>
        </p:spPr>
        <p:txBody>
          <a:bodyPr/>
          <a:lstStyle/>
          <a:p>
            <a:pPr/>
            <a:r>
              <a:t>Nominations may be taken from the floor during the regularly scheduled Worship meeting on Sabbath morning or during a Business Meeting. </a:t>
            </a:r>
          </a:p>
          <a:p>
            <a:pPr lvl="1"/>
            <a:r>
              <a:t>"If verbal nominations are made, no member may nominate more than one person" p117</a:t>
            </a:r>
          </a:p>
          <a:p>
            <a:pPr lvl="1"/>
            <a:r>
              <a:t>Secret Ballot</a:t>
            </a:r>
          </a:p>
          <a:p>
            <a:pPr lvl="1"/>
            <a:r>
              <a:t>Tally Ballots and Report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Practical Considerations"/>
          <p:cNvSpPr txBox="1"/>
          <p:nvPr>
            <p:ph type="title"/>
          </p:nvPr>
        </p:nvSpPr>
        <p:spPr>
          <a:prstGeom prst="rect">
            <a:avLst/>
          </a:prstGeom>
        </p:spPr>
        <p:txBody>
          <a:bodyPr/>
          <a:lstStyle/>
          <a:p>
            <a:pPr/>
            <a:r>
              <a:t>Practical Considerations </a:t>
            </a:r>
          </a:p>
        </p:txBody>
      </p:sp>
      <p:sp>
        <p:nvSpPr>
          <p:cNvPr id="175" name="&quot;Everything of a political nature should be avoided.&quot; p117…"/>
          <p:cNvSpPr txBox="1"/>
          <p:nvPr>
            <p:ph type="body" idx="1"/>
          </p:nvPr>
        </p:nvSpPr>
        <p:spPr>
          <a:prstGeom prst="rect">
            <a:avLst/>
          </a:prstGeom>
        </p:spPr>
        <p:txBody>
          <a:bodyPr/>
          <a:lstStyle/>
          <a:p>
            <a:pPr lvl="1"/>
            <a:r>
              <a:t>"Everything of a political nature should be avoided." p117</a:t>
            </a:r>
          </a:p>
          <a:p>
            <a:pPr lvl="1"/>
            <a:r>
              <a:t>"The pastor or district leader shall serve as chairperson of this organizing committee. If a pastor or district leader has not yet been appointed to serve as church leader, the chairperson of this organizing committee shall be appointed by the board from among the members of the organizing committee." p117</a:t>
            </a:r>
          </a:p>
          <a:p>
            <a:pPr lvl="1"/>
            <a:r>
              <a:t>What about VLPs?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Members and Size of the Nominating Committee"/>
          <p:cNvSpPr txBox="1"/>
          <p:nvPr>
            <p:ph type="title"/>
          </p:nvPr>
        </p:nvSpPr>
        <p:spPr>
          <a:prstGeom prst="rect">
            <a:avLst/>
          </a:prstGeom>
        </p:spPr>
        <p:txBody>
          <a:bodyPr/>
          <a:lstStyle>
            <a:lvl1pPr defTabSz="693419">
              <a:defRPr sz="9407"/>
            </a:lvl1pPr>
          </a:lstStyle>
          <a:p>
            <a:pPr/>
            <a:r>
              <a:t>Members and Size of the Nominating Committee</a:t>
            </a:r>
          </a:p>
        </p:txBody>
      </p:sp>
      <p:sp>
        <p:nvSpPr>
          <p:cNvPr id="178" name="&quot;Only members in regular standing should be chosen to serve on the nominating committee. They should be persons of good judgment who have the welfare and prosperity of the church at heart.&quot; p118…"/>
          <p:cNvSpPr txBox="1"/>
          <p:nvPr>
            <p:ph type="body" idx="1"/>
          </p:nvPr>
        </p:nvSpPr>
        <p:spPr>
          <a:prstGeom prst="rect">
            <a:avLst/>
          </a:prstGeom>
        </p:spPr>
        <p:txBody>
          <a:bodyPr/>
          <a:lstStyle/>
          <a:p>
            <a:pPr marL="554736" indent="-554736" defTabSz="751205">
              <a:spcBef>
                <a:spcPts val="5300"/>
              </a:spcBef>
              <a:defRPr sz="4732"/>
            </a:pPr>
            <a:r>
              <a:t>"Only members in regular standing should be chosen to serve on the nominating committee. They should be persons of good judgment who have the welfare and prosperity of the church at heart." p118</a:t>
            </a:r>
          </a:p>
          <a:p>
            <a:pPr marL="554736" indent="-554736" defTabSz="751205">
              <a:spcBef>
                <a:spcPts val="5300"/>
              </a:spcBef>
              <a:defRPr sz="4732"/>
            </a:pPr>
            <a:r>
              <a:t>"Every effort should be made to ensure fair representation in the composition of the organizing committee." p117</a:t>
            </a:r>
          </a:p>
          <a:p>
            <a:pPr marL="554736" indent="-554736" defTabSz="751205">
              <a:spcBef>
                <a:spcPts val="5300"/>
              </a:spcBef>
              <a:defRPr sz="4732"/>
            </a:pPr>
            <a:r>
              <a:t>The composition of the the nominating committee will "range in size from five members in a small church to a larger number in a large church. The number to be chosen is left to the discretion of each church and should be studied by the board. A suitable recommendation then will be brought to the church, using a minimum of time in the Sabbath worship hour." p116</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Q &amp; A"/>
          <p:cNvSpPr txBox="1"/>
          <p:nvPr>
            <p:ph type="title"/>
          </p:nvPr>
        </p:nvSpPr>
        <p:spPr>
          <a:prstGeom prst="rect">
            <a:avLst/>
          </a:prstGeom>
        </p:spPr>
        <p:txBody>
          <a:bodyPr/>
          <a:lstStyle/>
          <a:p>
            <a:pPr/>
            <a:r>
              <a:t>Q &amp; A</a:t>
            </a:r>
          </a:p>
        </p:txBody>
      </p:sp>
      <p:sp>
        <p:nvSpPr>
          <p:cNvPr id="181" name="What about church politics?…"/>
          <p:cNvSpPr txBox="1"/>
          <p:nvPr>
            <p:ph type="body" idx="1"/>
          </p:nvPr>
        </p:nvSpPr>
        <p:spPr>
          <a:prstGeom prst="rect">
            <a:avLst/>
          </a:prstGeom>
        </p:spPr>
        <p:txBody>
          <a:bodyPr/>
          <a:lstStyle/>
          <a:p>
            <a:pPr/>
            <a:r>
              <a:t>What about church politics?</a:t>
            </a:r>
          </a:p>
          <a:p>
            <a:pPr/>
            <a:r>
              <a:t>What about VLPs?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Work of the Nominating Committee"/>
          <p:cNvSpPr txBox="1"/>
          <p:nvPr>
            <p:ph type="title"/>
          </p:nvPr>
        </p:nvSpPr>
        <p:spPr>
          <a:prstGeom prst="rect">
            <a:avLst/>
          </a:prstGeom>
        </p:spPr>
        <p:txBody>
          <a:bodyPr/>
          <a:lstStyle>
            <a:lvl1pPr defTabSz="767715">
              <a:defRPr sz="10416"/>
            </a:lvl1pPr>
          </a:lstStyle>
          <a:p>
            <a:pPr/>
            <a:r>
              <a:t>Work of the Nominating Committee</a:t>
            </a:r>
          </a:p>
        </p:txBody>
      </p:sp>
      <p:sp>
        <p:nvSpPr>
          <p:cNvPr id="184" name="Should be timely…"/>
          <p:cNvSpPr txBox="1"/>
          <p:nvPr>
            <p:ph type="body" idx="1"/>
          </p:nvPr>
        </p:nvSpPr>
        <p:spPr>
          <a:prstGeom prst="rect">
            <a:avLst/>
          </a:prstGeom>
        </p:spPr>
        <p:txBody>
          <a:bodyPr/>
          <a:lstStyle/>
          <a:p>
            <a:pPr/>
            <a:r>
              <a:t>Should be timely</a:t>
            </a:r>
          </a:p>
          <a:p>
            <a:pPr/>
            <a:r>
              <a:t>Should be prayerful </a:t>
            </a:r>
          </a:p>
          <a:p>
            <a:pPr/>
            <a:r>
              <a:t>Should consider fitness to serve </a:t>
            </a:r>
          </a:p>
          <a:p>
            <a:pPr/>
            <a:r>
              <a:t>May be done in the counsel the of the "well informed"</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Practical Considerations"/>
          <p:cNvSpPr txBox="1"/>
          <p:nvPr>
            <p:ph type="title"/>
          </p:nvPr>
        </p:nvSpPr>
        <p:spPr>
          <a:prstGeom prst="rect">
            <a:avLst/>
          </a:prstGeom>
        </p:spPr>
        <p:txBody>
          <a:bodyPr/>
          <a:lstStyle/>
          <a:p>
            <a:pPr/>
            <a:r>
              <a:t>Practical Considerations </a:t>
            </a:r>
          </a:p>
        </p:txBody>
      </p:sp>
      <p:sp>
        <p:nvSpPr>
          <p:cNvPr id="187" name="The church should select the positions to be filled.…"/>
          <p:cNvSpPr txBox="1"/>
          <p:nvPr>
            <p:ph type="body" idx="1"/>
          </p:nvPr>
        </p:nvSpPr>
        <p:spPr>
          <a:prstGeom prst="rect">
            <a:avLst/>
          </a:prstGeom>
        </p:spPr>
        <p:txBody>
          <a:bodyPr/>
          <a:lstStyle/>
          <a:p>
            <a:pPr marL="524255" indent="-524255" defTabSz="709930">
              <a:spcBef>
                <a:spcPts val="5000"/>
              </a:spcBef>
              <a:defRPr sz="4472"/>
            </a:pPr>
            <a:r>
              <a:t>The church should select the positions to be filled.</a:t>
            </a:r>
          </a:p>
          <a:p>
            <a:pPr marL="524255" indent="-524255" defTabSz="709930">
              <a:spcBef>
                <a:spcPts val="5000"/>
              </a:spcBef>
              <a:defRPr sz="4472"/>
            </a:pPr>
            <a:r>
              <a:t>The Sabbath School Council selects Sabbath School teachers.</a:t>
            </a:r>
          </a:p>
          <a:p>
            <a:pPr marL="524255" indent="-524255" defTabSz="709930">
              <a:spcBef>
                <a:spcPts val="5000"/>
              </a:spcBef>
              <a:defRPr sz="4472"/>
            </a:pPr>
            <a:r>
              <a:t>It is mandatory to get consent from the prospective nominee.</a:t>
            </a:r>
          </a:p>
          <a:p>
            <a:pPr marL="524255" indent="-524255" defTabSz="709930">
              <a:spcBef>
                <a:spcPts val="5000"/>
              </a:spcBef>
              <a:defRPr sz="4472"/>
            </a:pPr>
            <a:r>
              <a:t>Members may "appear before the nominating committee to make suggestions or objections" p119</a:t>
            </a:r>
          </a:p>
          <a:p>
            <a:pPr lvl="1" marL="1048511" indent="-524255" defTabSz="709930">
              <a:spcBef>
                <a:spcPts val="5000"/>
              </a:spcBef>
              <a:defRPr sz="4472"/>
            </a:pPr>
            <a:r>
              <a:t>Discussions take place after the person wishing to make a suggestion or objection has retired from the committee.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Confidentiality"/>
          <p:cNvSpPr txBox="1"/>
          <p:nvPr>
            <p:ph type="title"/>
          </p:nvPr>
        </p:nvSpPr>
        <p:spPr>
          <a:prstGeom prst="rect">
            <a:avLst/>
          </a:prstGeom>
        </p:spPr>
        <p:txBody>
          <a:bodyPr/>
          <a:lstStyle/>
          <a:p>
            <a:pPr/>
            <a:r>
              <a:t>Confidentiality</a:t>
            </a:r>
          </a:p>
        </p:txBody>
      </p:sp>
      <p:sp>
        <p:nvSpPr>
          <p:cNvPr id="190" name="&quot;All inquiries and discussions of the committee are confidential. It is a violation of Christian ethics and the spirit of the golden rule for a member of the committee to repeat outside of the committee any personal or sensitive information discussed. To"/>
          <p:cNvSpPr txBox="1"/>
          <p:nvPr>
            <p:ph type="body" idx="1"/>
          </p:nvPr>
        </p:nvSpPr>
        <p:spPr>
          <a:prstGeom prst="rect">
            <a:avLst/>
          </a:prstGeom>
        </p:spPr>
        <p:txBody>
          <a:bodyPr/>
          <a:lstStyle/>
          <a:p>
            <a:pPr/>
            <a:r>
              <a:t>"All inquiries and discussions of the committee are confidential. It is a violation of Christian ethics and the spirit of the golden rule for a member of the committee to repeat outside of the committee any personal or sensitive information discussed. To offend in this regard is reason for excluding the committee member from future participation in the work of a nominating committee. Should the necessity arise for inquiries to be made outside the committee, the chairperson should make them."</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Credits"/>
          <p:cNvSpPr txBox="1"/>
          <p:nvPr>
            <p:ph type="title"/>
          </p:nvPr>
        </p:nvSpPr>
        <p:spPr>
          <a:prstGeom prst="rect">
            <a:avLst/>
          </a:prstGeom>
        </p:spPr>
        <p:txBody>
          <a:bodyPr/>
          <a:lstStyle/>
          <a:p>
            <a:pPr/>
            <a:r>
              <a:t>Credits</a:t>
            </a:r>
          </a:p>
        </p:txBody>
      </p:sp>
      <p:sp>
        <p:nvSpPr>
          <p:cNvPr id="141" name="Unless otherwise noted, all quoted material is taken from The Seventh-Day Adventist Church Manual, 20th Edition, Review and Herald Publishing Association, 2022."/>
          <p:cNvSpPr txBox="1"/>
          <p:nvPr>
            <p:ph type="body" idx="1"/>
          </p:nvPr>
        </p:nvSpPr>
        <p:spPr>
          <a:prstGeom prst="rect">
            <a:avLst/>
          </a:prstGeom>
        </p:spPr>
        <p:txBody>
          <a:bodyPr/>
          <a:lstStyle/>
          <a:p>
            <a:pPr/>
            <a:r>
              <a:t>Unless otherwise noted, all quoted material is taken from The Seventh-Day Adventist Church Manual, 20th Edition, Review and Herald Publishing Association, 2022.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he Nominating Committee Report"/>
          <p:cNvSpPr txBox="1"/>
          <p:nvPr>
            <p:ph type="title"/>
          </p:nvPr>
        </p:nvSpPr>
        <p:spPr>
          <a:prstGeom prst="rect">
            <a:avLst/>
          </a:prstGeom>
        </p:spPr>
        <p:txBody>
          <a:bodyPr/>
          <a:lstStyle>
            <a:lvl1pPr defTabSz="775969">
              <a:defRPr sz="10528"/>
            </a:lvl1pPr>
          </a:lstStyle>
          <a:p>
            <a:pPr/>
            <a:r>
              <a:t>The Nominating Committee Report</a:t>
            </a:r>
          </a:p>
        </p:txBody>
      </p:sp>
      <p:sp>
        <p:nvSpPr>
          <p:cNvPr id="193" name="The first reading of the nominating committee report is made to the church as a whole either in a regularly scheduled worship service or in a duly called Business Meeting.…"/>
          <p:cNvSpPr txBox="1"/>
          <p:nvPr>
            <p:ph type="body" idx="1"/>
          </p:nvPr>
        </p:nvSpPr>
        <p:spPr>
          <a:prstGeom prst="rect">
            <a:avLst/>
          </a:prstGeom>
        </p:spPr>
        <p:txBody>
          <a:bodyPr/>
          <a:lstStyle/>
          <a:p>
            <a:pPr marL="487680" indent="-487680" defTabSz="660400">
              <a:spcBef>
                <a:spcPts val="4700"/>
              </a:spcBef>
              <a:defRPr sz="4160"/>
            </a:pPr>
            <a:r>
              <a:t>The first reading of the nominating committee report is made to the church as a whole either in a regularly scheduled worship service or in a duly called Business Meeting. </a:t>
            </a:r>
          </a:p>
          <a:p>
            <a:pPr lvl="1" marL="975360" indent="-487680" defTabSz="660400">
              <a:spcBef>
                <a:spcPts val="4700"/>
              </a:spcBef>
              <a:defRPr sz="4160"/>
            </a:pPr>
            <a:r>
              <a:t>The church board has no jurisdiction in this process. </a:t>
            </a:r>
          </a:p>
          <a:p>
            <a:pPr lvl="1" marL="975360" indent="-487680" defTabSz="660400">
              <a:spcBef>
                <a:spcPts val="4700"/>
              </a:spcBef>
              <a:defRPr sz="4160"/>
            </a:pPr>
            <a:r>
              <a:t>It is the responsibility of the chairperson of the nominating committee to make the appropriate remarks when the report is presented to the church and to inform the church when the second reading and subsequent vote will be held (typically 1 to 2 weeks from initial presentation).</a:t>
            </a:r>
          </a:p>
          <a:p>
            <a:pPr lvl="1" marL="975360" indent="-487680" defTabSz="660400">
              <a:spcBef>
                <a:spcPts val="4700"/>
              </a:spcBef>
              <a:defRPr sz="4160"/>
            </a:pPr>
            <a:r>
              <a:t>It is the responsibility of the secretary of the nominating committee to either give the church membership a written copy of the report, to read it aloud before the church, or both.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Q &amp; A"/>
          <p:cNvSpPr txBox="1"/>
          <p:nvPr>
            <p:ph type="title"/>
          </p:nvPr>
        </p:nvSpPr>
        <p:spPr>
          <a:prstGeom prst="rect">
            <a:avLst/>
          </a:prstGeom>
        </p:spPr>
        <p:txBody>
          <a:bodyPr/>
          <a:lstStyle/>
          <a:p>
            <a:pPr/>
            <a:r>
              <a:t>Q &amp; A</a:t>
            </a:r>
          </a:p>
        </p:txBody>
      </p:sp>
      <p:sp>
        <p:nvSpPr>
          <p:cNvPr id="196" name="Who has the final say on all matters pertaining to the nominating committee?"/>
          <p:cNvSpPr txBox="1"/>
          <p:nvPr>
            <p:ph type="body" idx="1"/>
          </p:nvPr>
        </p:nvSpPr>
        <p:spPr>
          <a:prstGeom prst="rect">
            <a:avLst/>
          </a:prstGeom>
        </p:spPr>
        <p:txBody>
          <a:bodyPr/>
          <a:lstStyle/>
          <a:p>
            <a:pPr/>
            <a:r>
              <a:t>Who has the final say on all matters pertaining to the nominating committee?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Objections"/>
          <p:cNvSpPr txBox="1"/>
          <p:nvPr>
            <p:ph type="title"/>
          </p:nvPr>
        </p:nvSpPr>
        <p:spPr>
          <a:prstGeom prst="rect">
            <a:avLst/>
          </a:prstGeom>
        </p:spPr>
        <p:txBody>
          <a:bodyPr/>
          <a:lstStyle/>
          <a:p>
            <a:pPr/>
            <a:r>
              <a:t>Objections</a:t>
            </a:r>
          </a:p>
        </p:txBody>
      </p:sp>
      <p:sp>
        <p:nvSpPr>
          <p:cNvPr id="199" name="Once the report is made public, any church member may object.…"/>
          <p:cNvSpPr txBox="1"/>
          <p:nvPr>
            <p:ph type="body" idx="1"/>
          </p:nvPr>
        </p:nvSpPr>
        <p:spPr>
          <a:prstGeom prst="rect">
            <a:avLst/>
          </a:prstGeom>
        </p:spPr>
        <p:txBody>
          <a:bodyPr/>
          <a:lstStyle/>
          <a:p>
            <a:pPr/>
            <a:r>
              <a:t>Once the report is made public, any church member may object.</a:t>
            </a:r>
          </a:p>
          <a:p>
            <a:pPr lvl="1"/>
            <a:r>
              <a:t>It is the responsibility of the objector to make his/her concerns known in the presence of the nominating committee.</a:t>
            </a:r>
          </a:p>
          <a:p>
            <a:pPr lvl="1"/>
            <a:r>
              <a:t>It is the responsibility of the chairperson to make appointments with objectors to appear before the nominating committee to voice his/her concerns. </a:t>
            </a:r>
          </a:p>
          <a:p>
            <a:pPr lvl="1"/>
            <a:r>
              <a:t>Discussions pertaining to concerns do not take place in the presence of the objector.</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Objections cont'd"/>
          <p:cNvSpPr txBox="1"/>
          <p:nvPr>
            <p:ph type="title"/>
          </p:nvPr>
        </p:nvSpPr>
        <p:spPr>
          <a:prstGeom prst="rect">
            <a:avLst/>
          </a:prstGeom>
        </p:spPr>
        <p:txBody>
          <a:bodyPr/>
          <a:lstStyle/>
          <a:p>
            <a:pPr/>
            <a:r>
              <a:t>Objections cont'd</a:t>
            </a:r>
          </a:p>
        </p:txBody>
      </p:sp>
      <p:sp>
        <p:nvSpPr>
          <p:cNvPr id="202" name="If an objection is made, at the time of the second reading, the report MAY be referred back to the committee.…"/>
          <p:cNvSpPr txBox="1"/>
          <p:nvPr>
            <p:ph type="body" idx="1"/>
          </p:nvPr>
        </p:nvSpPr>
        <p:spPr>
          <a:prstGeom prst="rect">
            <a:avLst/>
          </a:prstGeom>
        </p:spPr>
        <p:txBody>
          <a:bodyPr/>
          <a:lstStyle/>
          <a:p>
            <a:pPr marL="481584" indent="-481584" defTabSz="652145">
              <a:spcBef>
                <a:spcPts val="4600"/>
              </a:spcBef>
              <a:defRPr sz="4108"/>
            </a:pPr>
            <a:r>
              <a:t>If an objection is made, at the time of the second reading, the report </a:t>
            </a:r>
            <a:r>
              <a:rPr b="1">
                <a:latin typeface="Helvetica"/>
                <a:ea typeface="Helvetica"/>
                <a:cs typeface="Helvetica"/>
                <a:sym typeface="Helvetica"/>
              </a:rPr>
              <a:t>MAY</a:t>
            </a:r>
            <a:r>
              <a:t> be referred back to the committee.</a:t>
            </a:r>
          </a:p>
          <a:p>
            <a:pPr marL="481584" indent="-481584" defTabSz="652145">
              <a:spcBef>
                <a:spcPts val="4600"/>
              </a:spcBef>
              <a:defRPr sz="4108"/>
            </a:pPr>
            <a:r>
              <a:t>Hearing concerns does </a:t>
            </a:r>
            <a:r>
              <a:rPr b="1">
                <a:latin typeface="Helvetica"/>
                <a:ea typeface="Helvetica"/>
                <a:cs typeface="Helvetica"/>
                <a:sym typeface="Helvetica"/>
              </a:rPr>
              <a:t>NOT</a:t>
            </a:r>
            <a:r>
              <a:t> take place in the presence of the church. </a:t>
            </a:r>
          </a:p>
          <a:p>
            <a:pPr marL="481584" indent="-481584" defTabSz="652145">
              <a:spcBef>
                <a:spcPts val="4600"/>
              </a:spcBef>
              <a:defRPr sz="4108"/>
            </a:pPr>
            <a:r>
              <a:t>It is the responsibility of the chairperson of the nominating committee in consultation with the nominating committee to establish and announce a time and place to hear the concerns of the aforementioned objector(s).</a:t>
            </a:r>
          </a:p>
          <a:p>
            <a:pPr marL="481584" indent="-481584" defTabSz="652145">
              <a:spcBef>
                <a:spcPts val="4600"/>
              </a:spcBef>
              <a:defRPr sz="4108"/>
            </a:pPr>
            <a:r>
              <a:t>Once the objections have been considered, And the committee has exercised its judgment as to what, if any, changes are necessary, the report is to be referred back to the church, and, barring any further objections, a vote is called. </a:t>
            </a:r>
          </a:p>
          <a:p>
            <a:pPr marL="481584" indent="-481584" defTabSz="652145">
              <a:spcBef>
                <a:spcPts val="4600"/>
              </a:spcBef>
              <a:defRPr sz="4108"/>
            </a:pPr>
            <a:r>
              <a:t>A majority vote is required for passage. </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Q &amp; A"/>
          <p:cNvSpPr txBox="1"/>
          <p:nvPr>
            <p:ph type="title"/>
          </p:nvPr>
        </p:nvSpPr>
        <p:spPr>
          <a:prstGeom prst="rect">
            <a:avLst/>
          </a:prstGeom>
        </p:spPr>
        <p:txBody>
          <a:bodyPr/>
          <a:lstStyle/>
          <a:p>
            <a:pPr/>
            <a:r>
              <a:t>Q &amp; A</a:t>
            </a:r>
          </a:p>
        </p:txBody>
      </p:sp>
      <p:sp>
        <p:nvSpPr>
          <p:cNvPr id="205" name="What if..."/>
          <p:cNvSpPr txBox="1"/>
          <p:nvPr>
            <p:ph type="body" idx="1"/>
          </p:nvPr>
        </p:nvSpPr>
        <p:spPr>
          <a:prstGeom prst="rect">
            <a:avLst/>
          </a:prstGeom>
        </p:spPr>
        <p:txBody>
          <a:bodyPr/>
          <a:lstStyle/>
          <a:p>
            <a:pPr/>
            <a:r>
              <a:t>What if...</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Filling Vacancies Between Elections"/>
          <p:cNvSpPr txBox="1"/>
          <p:nvPr>
            <p:ph type="title"/>
          </p:nvPr>
        </p:nvSpPr>
        <p:spPr>
          <a:prstGeom prst="rect">
            <a:avLst/>
          </a:prstGeom>
        </p:spPr>
        <p:txBody>
          <a:bodyPr/>
          <a:lstStyle>
            <a:lvl1pPr defTabSz="742950">
              <a:defRPr sz="10080"/>
            </a:lvl1pPr>
          </a:lstStyle>
          <a:p>
            <a:pPr/>
            <a:r>
              <a:t>Filling Vacancies Between Elections</a:t>
            </a:r>
          </a:p>
        </p:txBody>
      </p:sp>
      <p:sp>
        <p:nvSpPr>
          <p:cNvPr id="208" name="If an office of the church becomes vacant during the term of office because of death, removal, resignation, or any other reason, the board nominates a successor to fill the vacancy for the remainder of the term of office and submits the nomination to the"/>
          <p:cNvSpPr txBox="1"/>
          <p:nvPr>
            <p:ph type="body" idx="1"/>
          </p:nvPr>
        </p:nvSpPr>
        <p:spPr>
          <a:prstGeom prst="rect">
            <a:avLst/>
          </a:prstGeom>
        </p:spPr>
        <p:txBody>
          <a:bodyPr/>
          <a:lstStyle/>
          <a:p>
            <a:pPr/>
            <a:r>
              <a:t>If an office of the church becomes vacant during the term of office because of death, removal, resignation, or any other reason, the board nominates a successor to fill the vacancy for the remainder of the term of office and submits the nomination to the church for election. p120</a:t>
            </a:r>
          </a:p>
          <a:p>
            <a:pPr/>
            <a:r>
              <a:t>The church may decide based on its needs that it would be best served with a standing nominating committee. As such, it may appoint such a committee which would function year-round to make nominations for vacancies or to fill regular positions identified in the Church Manual. p116</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Lessons Learned"/>
          <p:cNvSpPr txBox="1"/>
          <p:nvPr>
            <p:ph type="title"/>
          </p:nvPr>
        </p:nvSpPr>
        <p:spPr>
          <a:prstGeom prst="rect">
            <a:avLst/>
          </a:prstGeom>
        </p:spPr>
        <p:txBody>
          <a:bodyPr/>
          <a:lstStyle/>
          <a:p>
            <a:pPr/>
            <a:r>
              <a:t>Lessons Learned</a:t>
            </a:r>
          </a:p>
        </p:txBody>
      </p:sp>
      <p:sp>
        <p:nvSpPr>
          <p:cNvPr id="211" name="Kyle…"/>
          <p:cNvSpPr txBox="1"/>
          <p:nvPr>
            <p:ph type="body" idx="1"/>
          </p:nvPr>
        </p:nvSpPr>
        <p:spPr>
          <a:prstGeom prst="rect">
            <a:avLst/>
          </a:prstGeom>
        </p:spPr>
        <p:txBody>
          <a:bodyPr/>
          <a:lstStyle/>
          <a:p>
            <a:pPr/>
            <a:r>
              <a:t>Kyle</a:t>
            </a:r>
          </a:p>
          <a:p>
            <a:pPr/>
            <a:r>
              <a:t>Ken</a:t>
            </a:r>
          </a:p>
          <a:p>
            <a:pPr/>
            <a:r>
              <a:t>Dysfunction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The Nominating Committee"/>
          <p:cNvSpPr txBox="1"/>
          <p:nvPr>
            <p:ph type="title"/>
          </p:nvPr>
        </p:nvSpPr>
        <p:spPr>
          <a:prstGeom prst="rect">
            <a:avLst/>
          </a:prstGeom>
        </p:spPr>
        <p:txBody>
          <a:bodyPr/>
          <a:lstStyle/>
          <a:p>
            <a:pPr/>
            <a:r>
              <a:t>The Nominating Committee </a:t>
            </a:r>
          </a:p>
        </p:txBody>
      </p:sp>
      <p:sp>
        <p:nvSpPr>
          <p:cNvPr id="144" name="Purpose…"/>
          <p:cNvSpPr txBox="1"/>
          <p:nvPr>
            <p:ph type="body" idx="1"/>
          </p:nvPr>
        </p:nvSpPr>
        <p:spPr>
          <a:xfrm>
            <a:off x="1784350" y="3644900"/>
            <a:ext cx="20815300" cy="8839200"/>
          </a:xfrm>
          <a:prstGeom prst="rect">
            <a:avLst/>
          </a:prstGeom>
        </p:spPr>
        <p:txBody>
          <a:bodyPr/>
          <a:lstStyle/>
          <a:p>
            <a:pPr/>
            <a:r>
              <a:t> Purpose  </a:t>
            </a:r>
          </a:p>
          <a:p>
            <a:pPr/>
            <a:r>
              <a:t>Overview</a:t>
            </a:r>
          </a:p>
          <a:p>
            <a:pPr/>
            <a:r>
              <a:t>Establishing the Nominating Committee </a:t>
            </a:r>
          </a:p>
          <a:p>
            <a:pPr/>
            <a:r>
              <a:t>Operating the Nominating Committee </a:t>
            </a:r>
          </a:p>
          <a:p>
            <a:pPr/>
            <a:r>
              <a:t>Dealing with Objections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The Purpose and Size"/>
          <p:cNvSpPr txBox="1"/>
          <p:nvPr>
            <p:ph type="title"/>
          </p:nvPr>
        </p:nvSpPr>
        <p:spPr>
          <a:prstGeom prst="rect">
            <a:avLst/>
          </a:prstGeom>
        </p:spPr>
        <p:txBody>
          <a:bodyPr/>
          <a:lstStyle/>
          <a:p>
            <a:pPr/>
            <a:r>
              <a:t>The Purpose and Size</a:t>
            </a:r>
          </a:p>
        </p:txBody>
      </p:sp>
      <p:sp>
        <p:nvSpPr>
          <p:cNvPr id="147" name="&quot;The purpose of the nominating committee is to study the needs of the church and inquire into the fitness of members to serve in the different offices.&quot; p116"/>
          <p:cNvSpPr txBox="1"/>
          <p:nvPr>
            <p:ph type="body" idx="1"/>
          </p:nvPr>
        </p:nvSpPr>
        <p:spPr>
          <a:prstGeom prst="rect">
            <a:avLst/>
          </a:prstGeom>
        </p:spPr>
        <p:txBody>
          <a:bodyPr/>
          <a:lstStyle/>
          <a:p>
            <a:pPr/>
            <a:r>
              <a:t>"The purpose of the nominating committee is to study the needs of the church and inquire into the fitness of members to serve in the different offices." p116</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Overview"/>
          <p:cNvSpPr txBox="1"/>
          <p:nvPr>
            <p:ph type="title"/>
          </p:nvPr>
        </p:nvSpPr>
        <p:spPr>
          <a:prstGeom prst="rect">
            <a:avLst/>
          </a:prstGeom>
        </p:spPr>
        <p:txBody>
          <a:bodyPr/>
          <a:lstStyle/>
          <a:p>
            <a:pPr/>
            <a:r>
              <a:t>Overview</a:t>
            </a:r>
          </a:p>
        </p:txBody>
      </p:sp>
      <p:sp>
        <p:nvSpPr>
          <p:cNvPr id="150" name="The steps of the nominating process are (Church Manual p117-118):…"/>
          <p:cNvSpPr txBox="1"/>
          <p:nvPr>
            <p:ph type="body" idx="1"/>
          </p:nvPr>
        </p:nvSpPr>
        <p:spPr>
          <a:prstGeom prst="rect">
            <a:avLst/>
          </a:prstGeom>
        </p:spPr>
        <p:txBody>
          <a:bodyPr/>
          <a:lstStyle/>
          <a:p>
            <a:pPr marL="603504" indent="-603504" defTabSz="817244">
              <a:spcBef>
                <a:spcPts val="5800"/>
              </a:spcBef>
              <a:defRPr sz="5148"/>
            </a:pPr>
            <a:r>
              <a:t>The steps of the nominating process are (Church Manual p117-118):</a:t>
            </a:r>
          </a:p>
          <a:p>
            <a:pPr lvl="1" marL="1207008" indent="-603504" defTabSz="817244">
              <a:spcBef>
                <a:spcPts val="5800"/>
              </a:spcBef>
              <a:defRPr sz="5148"/>
            </a:pPr>
            <a:r>
              <a:t>1. The church appoints by vote an organizing committee by one of  two methods .</a:t>
            </a:r>
          </a:p>
          <a:p>
            <a:pPr lvl="1" marL="1207008" indent="-603504" defTabSz="817244">
              <a:spcBef>
                <a:spcPts val="5800"/>
              </a:spcBef>
              <a:defRPr sz="5148"/>
            </a:pPr>
            <a:r>
              <a:t>2. The organizing committee recommends names to the church for the nominating committee, with a recommendation for secretary. </a:t>
            </a:r>
          </a:p>
          <a:p>
            <a:pPr lvl="1" marL="1207008" indent="-603504" defTabSz="817244">
              <a:spcBef>
                <a:spcPts val="5800"/>
              </a:spcBef>
              <a:defRPr sz="5148"/>
            </a:pPr>
            <a:r>
              <a:t>3. By vote, the church appoints the nominating committee and the secretary.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Overview Cont'd"/>
          <p:cNvSpPr txBox="1"/>
          <p:nvPr>
            <p:ph type="title"/>
          </p:nvPr>
        </p:nvSpPr>
        <p:spPr>
          <a:prstGeom prst="rect">
            <a:avLst/>
          </a:prstGeom>
        </p:spPr>
        <p:txBody>
          <a:bodyPr/>
          <a:lstStyle/>
          <a:p>
            <a:pPr/>
            <a:r>
              <a:t>Overview Cont'd</a:t>
            </a:r>
          </a:p>
        </p:txBody>
      </p:sp>
      <p:sp>
        <p:nvSpPr>
          <p:cNvPr id="153" name="4. The pastor or district leader is an ex officio member and serves as chairperson of the nominating committee. Should the pastor or district leader choose not to serve as chairperson, or if a pastor or district leader has not been appointed to the churc"/>
          <p:cNvSpPr txBox="1"/>
          <p:nvPr>
            <p:ph type="body" idx="1"/>
          </p:nvPr>
        </p:nvSpPr>
        <p:spPr>
          <a:prstGeom prst="rect">
            <a:avLst/>
          </a:prstGeom>
        </p:spPr>
        <p:txBody>
          <a:bodyPr/>
          <a:lstStyle/>
          <a:p>
            <a:pPr lvl="1"/>
            <a:r>
              <a:t>4. The pastor or district leader is an ex officio member and serves as chairperson of the nominating committee. Should the pastor or district leader choose not to serve as chairperson, or if a pastor or district leader has not been appointed to the church, the organizing committee shall recommend the name from the proposed nominating committee to serve as chairperson.</a:t>
            </a:r>
          </a:p>
          <a:p>
            <a:pPr lvl="1"/>
            <a:r>
              <a:t>5. The nominating committee meets to prepare the list of officers that it will present to the church for approval.</a:t>
            </a:r>
          </a:p>
          <a:p>
            <a:pPr lvl="1"/>
            <a:r>
              <a:t>6. By vote, the church appoints its officers for the ensuing year.</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Q &amp; A"/>
          <p:cNvSpPr txBox="1"/>
          <p:nvPr>
            <p:ph type="title"/>
          </p:nvPr>
        </p:nvSpPr>
        <p:spPr>
          <a:prstGeom prst="rect">
            <a:avLst/>
          </a:prstGeom>
        </p:spPr>
        <p:txBody>
          <a:bodyPr/>
          <a:lstStyle/>
          <a:p>
            <a:pPr/>
            <a:r>
              <a:t>Q &amp; A</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The Process of Establishing a Nominating Committee"/>
          <p:cNvSpPr txBox="1"/>
          <p:nvPr>
            <p:ph type="title"/>
          </p:nvPr>
        </p:nvSpPr>
        <p:spPr>
          <a:prstGeom prst="rect">
            <a:avLst/>
          </a:prstGeom>
        </p:spPr>
        <p:txBody>
          <a:bodyPr/>
          <a:lstStyle>
            <a:lvl1pPr defTabSz="693419">
              <a:defRPr sz="9407"/>
            </a:lvl1pPr>
          </a:lstStyle>
          <a:p>
            <a:pPr/>
            <a:r>
              <a:t>The Process of Establishing a Nominating Committee </a:t>
            </a:r>
          </a:p>
        </p:txBody>
      </p:sp>
      <p:sp>
        <p:nvSpPr>
          <p:cNvPr id="158" name="Preparation…"/>
          <p:cNvSpPr txBox="1"/>
          <p:nvPr>
            <p:ph type="body" idx="1"/>
          </p:nvPr>
        </p:nvSpPr>
        <p:spPr>
          <a:prstGeom prst="rect">
            <a:avLst/>
          </a:prstGeom>
        </p:spPr>
        <p:txBody>
          <a:bodyPr/>
          <a:lstStyle/>
          <a:p>
            <a:pPr/>
            <a:r>
              <a:t>Preparation </a:t>
            </a:r>
          </a:p>
          <a:p>
            <a:pPr/>
            <a:r>
              <a:t>Establishing an Organizing Committee </a:t>
            </a:r>
          </a:p>
          <a:p>
            <a:pPr/>
            <a:r>
              <a:t>Establishing the Nominating Committee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Preparation"/>
          <p:cNvSpPr txBox="1"/>
          <p:nvPr>
            <p:ph type="title"/>
          </p:nvPr>
        </p:nvSpPr>
        <p:spPr>
          <a:prstGeom prst="rect">
            <a:avLst/>
          </a:prstGeom>
        </p:spPr>
        <p:txBody>
          <a:bodyPr/>
          <a:lstStyle/>
          <a:p>
            <a:pPr/>
            <a:r>
              <a:t>Preparation</a:t>
            </a:r>
          </a:p>
        </p:txBody>
      </p:sp>
      <p:sp>
        <p:nvSpPr>
          <p:cNvPr id="161" name="&quot;The nominating committee should be appointed early in the closing quarter of the election term and should report at least three weeks before the final Sabbath of the election term, except in the case of a standing nominating committee, which functions y"/>
          <p:cNvSpPr txBox="1"/>
          <p:nvPr>
            <p:ph type="body" idx="1"/>
          </p:nvPr>
        </p:nvSpPr>
        <p:spPr>
          <a:prstGeom prst="rect">
            <a:avLst/>
          </a:prstGeom>
        </p:spPr>
        <p:txBody>
          <a:bodyPr/>
          <a:lstStyle/>
          <a:p>
            <a:pPr/>
            <a:r>
              <a:t>"The nominating committee should be appointed early in the closing quarter of the election term and should report at least three weeks before the final Sabbath of the election term, except in the case of a standing nominating committee, which functions year-round." p116</a:t>
            </a:r>
          </a:p>
          <a:p>
            <a:pPr/>
            <a:r>
              <a:t>"The pastor or district leader or, in the absence of the pastor or district leader, the elder should bring the matter to the attention of the church." p116</a:t>
            </a:r>
          </a:p>
          <a:p>
            <a:pPr/>
            <a:r>
              <a:t>What about VLPs?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590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590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